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Lst>
  <p:sldSz cy="5143500" cx="9144000"/>
  <p:notesSz cx="6858000" cy="9144000"/>
  <p:embeddedFontLst>
    <p:embeddedFont>
      <p:font typeface="Titillium Web"/>
      <p:regular r:id="rId38"/>
      <p:bold r:id="rId39"/>
      <p:italic r:id="rId40"/>
      <p:boldItalic r:id="rId41"/>
    </p:embeddedFont>
    <p:embeddedFont>
      <p:font typeface="Montserrat Alternates"/>
      <p:regular r:id="rId42"/>
      <p:bold r:id="rId43"/>
      <p:italic r:id="rId44"/>
      <p:boldItalic r:id="rId45"/>
    </p:embeddedFont>
    <p:embeddedFont>
      <p:font typeface="Titillium Web Light"/>
      <p:regular r:id="rId46"/>
      <p:bold r:id="rId47"/>
      <p:italic r:id="rId48"/>
      <p:boldItalic r:id="rId4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TitilliumWeb-italic.fntdata"/><Relationship Id="rId42" Type="http://schemas.openxmlformats.org/officeDocument/2006/relationships/font" Target="fonts/MontserratAlternates-regular.fntdata"/><Relationship Id="rId41" Type="http://schemas.openxmlformats.org/officeDocument/2006/relationships/font" Target="fonts/TitilliumWeb-boldItalic.fntdata"/><Relationship Id="rId44" Type="http://schemas.openxmlformats.org/officeDocument/2006/relationships/font" Target="fonts/MontserratAlternates-italic.fntdata"/><Relationship Id="rId43" Type="http://schemas.openxmlformats.org/officeDocument/2006/relationships/font" Target="fonts/MontserratAlternates-bold.fntdata"/><Relationship Id="rId46" Type="http://schemas.openxmlformats.org/officeDocument/2006/relationships/font" Target="fonts/TitilliumWebLight-regular.fntdata"/><Relationship Id="rId45" Type="http://schemas.openxmlformats.org/officeDocument/2006/relationships/font" Target="fonts/MontserratAlternate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font" Target="fonts/TitilliumWebLight-italic.fntdata"/><Relationship Id="rId47" Type="http://schemas.openxmlformats.org/officeDocument/2006/relationships/font" Target="fonts/TitilliumWebLight-bold.fntdata"/><Relationship Id="rId49" Type="http://schemas.openxmlformats.org/officeDocument/2006/relationships/font" Target="fonts/TitilliumWebLight-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font" Target="fonts/TitilliumWeb-bold.fntdata"/><Relationship Id="rId38" Type="http://schemas.openxmlformats.org/officeDocument/2006/relationships/font" Target="fonts/TitilliumWeb-regular.fntdata"/><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a1c1c0d912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a1c1c0d912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a1c1c0d912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3a1c1c0d912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a1d3a5584d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a1d3a5584d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1fb53974b9a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1fb53974b9a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22392a5c304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22392a5c304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a1c1c0d912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a1c1c0d912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a1d3a5584d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a1d3a5584d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bd675a0c34_0_2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bd675a0c34_0_2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2392a5c304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2392a5c304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a1c1c0d912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a1c1c0d912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1bd675a0c34_0_1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1bd675a0c34_0_1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3a1c1c0d912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3a1c1c0d912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a1c1c0d912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3a1c1c0d912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a1d3a5584d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a1d3a5584d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1bd675a0c34_0_2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1bd675a0c34_0_2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22392a5c304_0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22392a5c304_0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a1c1c0d912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3a1c1c0d912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a1d3a5584d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3a1d3a5584d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3a1c1c0d912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3a1c1c0d912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a1c1c0d912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3a1c1c0d912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3a1c1c0d912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3a1c1c0d912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1bd675a0c34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1bd675a0c34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g3a1c1c0d912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5" name="Google Shape;215;g3a1c1c0d912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3a1c1c0d912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3a1c1c0d912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1bd675a0c34_0_3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1bd675a0c34_0_3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a1bf0df981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a1bf0df981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a1c1c0d912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a1c1c0d912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a1c1c0d912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3a1c1c0d912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a1d3a5584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a1d3a5584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1bd675a0c34_0_2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1bd675a0c34_0_2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1bd675a0c34_0_1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1bd675a0c34_0_1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5.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9.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9.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7.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7.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7.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7.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9.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1.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0.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0.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9.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3.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1.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image" Target="../media/image1.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12.png"/><Relationship Id="rId4"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9.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8077849" y="353850"/>
            <a:ext cx="720000" cy="720000"/>
          </a:xfrm>
          <a:prstGeom prst="rect">
            <a:avLst/>
          </a:prstGeom>
          <a:noFill/>
          <a:ln>
            <a:noFill/>
          </a:ln>
        </p:spPr>
      </p:pic>
      <p:sp>
        <p:nvSpPr>
          <p:cNvPr id="55" name="Google Shape;55;p13"/>
          <p:cNvSpPr txBox="1"/>
          <p:nvPr/>
        </p:nvSpPr>
        <p:spPr>
          <a:xfrm>
            <a:off x="373675" y="3642420"/>
            <a:ext cx="4208700" cy="37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500">
                <a:solidFill>
                  <a:srgbClr val="FFFFFF"/>
                </a:solidFill>
                <a:latin typeface="Titillium Web"/>
                <a:ea typeface="Titillium Web"/>
                <a:cs typeface="Titillium Web"/>
                <a:sym typeface="Titillium Web"/>
              </a:rPr>
              <a:t>Ada Computer Science Team</a:t>
            </a:r>
            <a:endParaRPr b="1" sz="1500">
              <a:solidFill>
                <a:srgbClr val="FFFFFF"/>
              </a:solidFill>
              <a:latin typeface="Titillium Web"/>
              <a:ea typeface="Titillium Web"/>
              <a:cs typeface="Titillium Web"/>
              <a:sym typeface="Titillium Web"/>
            </a:endParaRPr>
          </a:p>
        </p:txBody>
      </p:sp>
      <p:sp>
        <p:nvSpPr>
          <p:cNvPr id="56" name="Google Shape;56;p13"/>
          <p:cNvSpPr txBox="1"/>
          <p:nvPr/>
        </p:nvSpPr>
        <p:spPr>
          <a:xfrm>
            <a:off x="373675" y="2709915"/>
            <a:ext cx="8074200" cy="44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FFFFFF"/>
              </a:solidFill>
              <a:latin typeface="Titillium Web Light"/>
              <a:ea typeface="Titillium Web Light"/>
              <a:cs typeface="Titillium Web Light"/>
              <a:sym typeface="Titillium Web Light"/>
            </a:endParaRPr>
          </a:p>
        </p:txBody>
      </p:sp>
      <p:sp>
        <p:nvSpPr>
          <p:cNvPr id="57" name="Google Shape;57;p13"/>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GB" sz="2400">
                <a:solidFill>
                  <a:schemeClr val="lt1"/>
                </a:solidFill>
                <a:latin typeface="Titillium Web"/>
                <a:ea typeface="Titillium Web"/>
                <a:cs typeface="Titillium Web"/>
                <a:sym typeface="Titillium Web"/>
              </a:rPr>
              <a:t>Ada, the National College for Digital Skills</a:t>
            </a:r>
            <a:br>
              <a:rPr b="1" lang="en-GB" sz="4000">
                <a:solidFill>
                  <a:srgbClr val="FFFFFF"/>
                </a:solidFill>
                <a:latin typeface="Montserrat Alternates"/>
                <a:ea typeface="Montserrat Alternates"/>
                <a:cs typeface="Montserrat Alternates"/>
                <a:sym typeface="Montserrat Alternates"/>
              </a:rPr>
            </a:br>
            <a:r>
              <a:rPr b="1" lang="en-GB" sz="4000">
                <a:solidFill>
                  <a:srgbClr val="FFFFFF"/>
                </a:solidFill>
                <a:latin typeface="Titillium Web"/>
                <a:ea typeface="Titillium Web"/>
                <a:cs typeface="Titillium Web"/>
                <a:sym typeface="Titillium Web"/>
              </a:rPr>
              <a:t>GCSE Revision - Extended written Questions</a:t>
            </a:r>
            <a:endParaRPr b="1" sz="4000">
              <a:solidFill>
                <a:srgbClr val="FFFFFF"/>
              </a:solidFill>
              <a:latin typeface="Titillium Web"/>
              <a:ea typeface="Titillium Web"/>
              <a:cs typeface="Titillium Web"/>
              <a:sym typeface="Titillium Web"/>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4" name="Shape 104"/>
        <p:cNvGrpSpPr/>
        <p:nvPr/>
      </p:nvGrpSpPr>
      <p:grpSpPr>
        <a:xfrm>
          <a:off x="0" y="0"/>
          <a:ext cx="0" cy="0"/>
          <a:chOff x="0" y="0"/>
          <a:chExt cx="0" cy="0"/>
        </a:xfrm>
      </p:grpSpPr>
      <p:sp>
        <p:nvSpPr>
          <p:cNvPr id="105" name="Google Shape;105;p22"/>
          <p:cNvSpPr txBox="1"/>
          <p:nvPr/>
        </p:nvSpPr>
        <p:spPr>
          <a:xfrm>
            <a:off x="614550" y="814875"/>
            <a:ext cx="7327800" cy="2616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Why:</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1. Security: VPN encrypts data over public Wi-Fi or home networks.</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2. Access: allows employees to reach internal resources safely.</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3. Compliance: helps meet data protection requirements.</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000">
              <a:solidFill>
                <a:schemeClr val="dk1"/>
              </a:solidFill>
            </a:endParaRPr>
          </a:p>
          <a:p>
            <a:pPr indent="0" lvl="0" marL="0" rtl="0" algn="l">
              <a:spcBef>
                <a:spcPts val="0"/>
              </a:spcBef>
              <a:spcAft>
                <a:spcPts val="0"/>
              </a:spcAft>
              <a:buNone/>
            </a:pPr>
            <a:r>
              <a:t/>
            </a:r>
            <a:endParaRPr sz="20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9" name="Shape 109"/>
        <p:cNvGrpSpPr/>
        <p:nvPr/>
      </p:nvGrpSpPr>
      <p:grpSpPr>
        <a:xfrm>
          <a:off x="0" y="0"/>
          <a:ext cx="0" cy="0"/>
          <a:chOff x="0" y="0"/>
          <a:chExt cx="0" cy="0"/>
        </a:xfrm>
      </p:grpSpPr>
      <p:sp>
        <p:nvSpPr>
          <p:cNvPr id="110" name="Google Shape;110;p23"/>
          <p:cNvSpPr txBox="1"/>
          <p:nvPr/>
        </p:nvSpPr>
        <p:spPr>
          <a:xfrm>
            <a:off x="614550" y="814875"/>
            <a:ext cx="7327800" cy="3648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GB" sz="1800">
                <a:solidFill>
                  <a:schemeClr val="dk1"/>
                </a:solidFill>
              </a:rPr>
              <a:t>How:</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800">
                <a:solidFill>
                  <a:schemeClr val="dk1"/>
                </a:solidFill>
              </a:rPr>
              <a:t>4. Set up a VPN server and client software.</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800">
                <a:solidFill>
                  <a:schemeClr val="dk1"/>
                </a:solidFill>
              </a:rPr>
              <a:t>5. Use strong authentication (2FA).</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800">
                <a:solidFill>
                  <a:schemeClr val="dk1"/>
                </a:solidFill>
              </a:rPr>
              <a:t>6. Apply encryption protocols (IPSec/SSL).</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800">
                <a:solidFill>
                  <a:schemeClr val="dk1"/>
                </a:solidFill>
              </a:rPr>
              <a:t>7. Enforce access control and monitoring policies.</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800">
                <a:solidFill>
                  <a:schemeClr val="dk1"/>
                </a:solidFill>
              </a:rPr>
              <a:t>Conclusion:</a:t>
            </a:r>
            <a:endParaRPr sz="1800">
              <a:solidFill>
                <a:schemeClr val="dk1"/>
              </a:solidFill>
            </a:endParaRPr>
          </a:p>
          <a:p>
            <a:pPr indent="0" lvl="0" marL="0" rtl="0" algn="l">
              <a:lnSpc>
                <a:spcPct val="115000"/>
              </a:lnSpc>
              <a:spcBef>
                <a:spcPts val="0"/>
              </a:spcBef>
              <a:spcAft>
                <a:spcPts val="0"/>
              </a:spcAft>
              <a:buNone/>
            </a:pPr>
            <a:r>
              <a:rPr lang="en-GB" sz="1800">
                <a:solidFill>
                  <a:schemeClr val="dk1"/>
                </a:solidFill>
              </a:rPr>
              <a:t>A VPN is key for secure remote work, balancing security, cost, and flexibility.</a:t>
            </a:r>
            <a:endParaRPr sz="1800">
              <a:solidFill>
                <a:schemeClr val="dk1"/>
              </a:solidFill>
            </a:endParaRPr>
          </a:p>
          <a:p>
            <a:pPr indent="0" lvl="0" marL="0" rtl="0" algn="l">
              <a:lnSpc>
                <a:spcPct val="115000"/>
              </a:lnSpc>
              <a:spcBef>
                <a:spcPts val="0"/>
              </a:spcBef>
              <a:spcAft>
                <a:spcPts val="0"/>
              </a:spcAft>
              <a:buNone/>
            </a:pPr>
            <a:r>
              <a:t/>
            </a:r>
            <a:endParaRPr sz="1800">
              <a:solidFill>
                <a:schemeClr val="dk1"/>
              </a:solidFill>
            </a:endParaRPr>
          </a:p>
          <a:p>
            <a:pPr indent="0" lvl="0" marL="0" rtl="0" algn="l">
              <a:spcBef>
                <a:spcPts val="0"/>
              </a:spcBef>
              <a:spcAft>
                <a:spcPts val="0"/>
              </a:spcAft>
              <a:buNone/>
            </a:pPr>
            <a:r>
              <a:t/>
            </a:r>
            <a:endParaRPr sz="18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14" name="Shape 114"/>
        <p:cNvGrpSpPr/>
        <p:nvPr/>
      </p:nvGrpSpPr>
      <p:grpSpPr>
        <a:xfrm>
          <a:off x="0" y="0"/>
          <a:ext cx="0" cy="0"/>
          <a:chOff x="0" y="0"/>
          <a:chExt cx="0" cy="0"/>
        </a:xfrm>
      </p:grpSpPr>
      <p:pic>
        <p:nvPicPr>
          <p:cNvPr id="115" name="Google Shape;115;p24"/>
          <p:cNvPicPr preferRelativeResize="0"/>
          <p:nvPr/>
        </p:nvPicPr>
        <p:blipFill>
          <a:blip r:embed="rId3">
            <a:alphaModFix/>
          </a:blip>
          <a:stretch>
            <a:fillRect/>
          </a:stretch>
        </p:blipFill>
        <p:spPr>
          <a:xfrm>
            <a:off x="8077849" y="353850"/>
            <a:ext cx="720000" cy="720000"/>
          </a:xfrm>
          <a:prstGeom prst="rect">
            <a:avLst/>
          </a:prstGeom>
          <a:noFill/>
          <a:ln>
            <a:noFill/>
          </a:ln>
        </p:spPr>
      </p:pic>
      <p:sp>
        <p:nvSpPr>
          <p:cNvPr id="116" name="Google Shape;116;p24"/>
          <p:cNvSpPr txBox="1"/>
          <p:nvPr/>
        </p:nvSpPr>
        <p:spPr>
          <a:xfrm>
            <a:off x="373675" y="3642420"/>
            <a:ext cx="4208700" cy="37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500">
                <a:solidFill>
                  <a:srgbClr val="FFFFFF"/>
                </a:solidFill>
                <a:latin typeface="Titillium Web"/>
                <a:ea typeface="Titillium Web"/>
                <a:cs typeface="Titillium Web"/>
                <a:sym typeface="Titillium Web"/>
              </a:rPr>
              <a:t>Ada Computer Science Team</a:t>
            </a:r>
            <a:endParaRPr b="1" sz="1500">
              <a:solidFill>
                <a:srgbClr val="FFFFFF"/>
              </a:solidFill>
              <a:latin typeface="Titillium Web"/>
              <a:ea typeface="Titillium Web"/>
              <a:cs typeface="Titillium Web"/>
              <a:sym typeface="Titillium Web"/>
            </a:endParaRPr>
          </a:p>
        </p:txBody>
      </p:sp>
      <p:sp>
        <p:nvSpPr>
          <p:cNvPr id="117" name="Google Shape;117;p24"/>
          <p:cNvSpPr txBox="1"/>
          <p:nvPr/>
        </p:nvSpPr>
        <p:spPr>
          <a:xfrm>
            <a:off x="373675" y="2709915"/>
            <a:ext cx="8074200" cy="44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FFFFFF"/>
              </a:solidFill>
              <a:latin typeface="Titillium Web Light"/>
              <a:ea typeface="Titillium Web Light"/>
              <a:cs typeface="Titillium Web Light"/>
              <a:sym typeface="Titillium Web Light"/>
            </a:endParaRPr>
          </a:p>
        </p:txBody>
      </p:sp>
      <p:sp>
        <p:nvSpPr>
          <p:cNvPr id="118" name="Google Shape;118;p24"/>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GB" sz="2400">
                <a:solidFill>
                  <a:schemeClr val="lt1"/>
                </a:solidFill>
                <a:latin typeface="Titillium Web"/>
                <a:ea typeface="Titillium Web"/>
                <a:cs typeface="Titillium Web"/>
                <a:sym typeface="Titillium Web"/>
              </a:rPr>
              <a:t>Ada, the National College for Digital Skills</a:t>
            </a:r>
            <a:br>
              <a:rPr b="1" lang="en-GB" sz="4000">
                <a:solidFill>
                  <a:srgbClr val="FFFFFF"/>
                </a:solidFill>
                <a:latin typeface="Montserrat Alternates"/>
                <a:ea typeface="Montserrat Alternates"/>
                <a:cs typeface="Montserrat Alternates"/>
                <a:sym typeface="Montserrat Alternates"/>
              </a:rPr>
            </a:br>
            <a:r>
              <a:rPr b="1" lang="en-GB" sz="4000">
                <a:solidFill>
                  <a:srgbClr val="FFFFFF"/>
                </a:solidFill>
                <a:latin typeface="Titillium Web"/>
                <a:ea typeface="Titillium Web"/>
                <a:cs typeface="Titillium Web"/>
                <a:sym typeface="Titillium Web"/>
              </a:rPr>
              <a:t>GCSE Revision - Extended written Questions</a:t>
            </a:r>
            <a:endParaRPr b="1" sz="4000">
              <a:solidFill>
                <a:srgbClr val="FFFFFF"/>
              </a:solidFill>
              <a:latin typeface="Titillium Web"/>
              <a:ea typeface="Titillium Web"/>
              <a:cs typeface="Titillium Web"/>
              <a:sym typeface="Titillium Web"/>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2" name="Shape 122"/>
        <p:cNvGrpSpPr/>
        <p:nvPr/>
      </p:nvGrpSpPr>
      <p:grpSpPr>
        <a:xfrm>
          <a:off x="0" y="0"/>
          <a:ext cx="0" cy="0"/>
          <a:chOff x="0" y="0"/>
          <a:chExt cx="0" cy="0"/>
        </a:xfrm>
      </p:grpSpPr>
      <p:sp>
        <p:nvSpPr>
          <p:cNvPr id="123" name="Google Shape;123;p25"/>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GB" sz="4000">
                <a:solidFill>
                  <a:schemeClr val="lt1"/>
                </a:solidFill>
                <a:latin typeface="Titillium Web"/>
                <a:ea typeface="Titillium Web"/>
                <a:cs typeface="Titillium Web"/>
                <a:sym typeface="Titillium Web"/>
              </a:rPr>
              <a:t>Data representation and compression</a:t>
            </a:r>
            <a:endParaRPr b="1" sz="4000">
              <a:solidFill>
                <a:schemeClr val="lt1"/>
              </a:solidFill>
              <a:latin typeface="Titillium Web"/>
              <a:ea typeface="Titillium Web"/>
              <a:cs typeface="Titillium Web"/>
              <a:sym typeface="Titillium Web"/>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7" name="Shape 127"/>
        <p:cNvGrpSpPr/>
        <p:nvPr/>
      </p:nvGrpSpPr>
      <p:grpSpPr>
        <a:xfrm>
          <a:off x="0" y="0"/>
          <a:ext cx="0" cy="0"/>
          <a:chOff x="0" y="0"/>
          <a:chExt cx="0" cy="0"/>
        </a:xfrm>
      </p:grpSpPr>
      <p:sp>
        <p:nvSpPr>
          <p:cNvPr id="128" name="Google Shape;128;p26"/>
          <p:cNvSpPr txBox="1"/>
          <p:nvPr/>
        </p:nvSpPr>
        <p:spPr>
          <a:xfrm>
            <a:off x="677925" y="1108325"/>
            <a:ext cx="7113900" cy="1293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800">
                <a:solidFill>
                  <a:schemeClr val="dk1"/>
                </a:solidFill>
              </a:rPr>
              <a:t>A mobile phone manufacturer wants to store high-quality images and video on the device but must also keep storage costs down. Evaluate lossy vs lossless compression technologies for this purpose. [8]</a:t>
            </a:r>
            <a:endParaRPr sz="18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2" name="Shape 132"/>
        <p:cNvGrpSpPr/>
        <p:nvPr/>
      </p:nvGrpSpPr>
      <p:grpSpPr>
        <a:xfrm>
          <a:off x="0" y="0"/>
          <a:ext cx="0" cy="0"/>
          <a:chOff x="0" y="0"/>
          <a:chExt cx="0" cy="0"/>
        </a:xfrm>
      </p:grpSpPr>
      <p:sp>
        <p:nvSpPr>
          <p:cNvPr id="133" name="Google Shape;133;p27"/>
          <p:cNvSpPr txBox="1"/>
          <p:nvPr/>
        </p:nvSpPr>
        <p:spPr>
          <a:xfrm>
            <a:off x="710225" y="903875"/>
            <a:ext cx="7113900" cy="3924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GB" sz="1800">
                <a:solidFill>
                  <a:schemeClr val="dk1"/>
                </a:solidFill>
              </a:rPr>
              <a:t>Lossy compression discards data permanently (e.g.JPEG) for smaller files and faster performance but reduces quality. Lossless compression (e.g. PNG) preserves all data, giving perfect reproduction but larger sizes.</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800">
                <a:solidFill>
                  <a:schemeClr val="dk1"/>
                </a:solidFill>
              </a:rPr>
              <a:t>Lossy is suitable for consumer photos/videos due to balance of size and quality. Lossless suits professionals needing editing or archival quality.</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8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800">
                <a:solidFill>
                  <a:schemeClr val="dk1"/>
                </a:solidFill>
              </a:rPr>
              <a:t>Conclusion:</a:t>
            </a:r>
            <a:endParaRPr sz="1800">
              <a:solidFill>
                <a:schemeClr val="dk1"/>
              </a:solidFill>
            </a:endParaRPr>
          </a:p>
          <a:p>
            <a:pPr indent="0" lvl="0" marL="0" rtl="0" algn="l">
              <a:spcBef>
                <a:spcPts val="0"/>
              </a:spcBef>
              <a:spcAft>
                <a:spcPts val="0"/>
              </a:spcAft>
              <a:buNone/>
            </a:pPr>
            <a:r>
              <a:rPr lang="en-GB" sz="1800">
                <a:solidFill>
                  <a:schemeClr val="dk1"/>
                </a:solidFill>
              </a:rPr>
              <a:t>For most mobile phones, lossy compression is best; premium devices might offer both.</a:t>
            </a:r>
            <a:endParaRPr sz="1800">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37" name="Shape 137"/>
        <p:cNvGrpSpPr/>
        <p:nvPr/>
      </p:nvGrpSpPr>
      <p:grpSpPr>
        <a:xfrm>
          <a:off x="0" y="0"/>
          <a:ext cx="0" cy="0"/>
          <a:chOff x="0" y="0"/>
          <a:chExt cx="0" cy="0"/>
        </a:xfrm>
      </p:grpSpPr>
      <p:pic>
        <p:nvPicPr>
          <p:cNvPr id="138" name="Google Shape;138;p28"/>
          <p:cNvPicPr preferRelativeResize="0"/>
          <p:nvPr/>
        </p:nvPicPr>
        <p:blipFill>
          <a:blip r:embed="rId3">
            <a:alphaModFix/>
          </a:blip>
          <a:stretch>
            <a:fillRect/>
          </a:stretch>
        </p:blipFill>
        <p:spPr>
          <a:xfrm>
            <a:off x="8077849" y="353850"/>
            <a:ext cx="720000" cy="720000"/>
          </a:xfrm>
          <a:prstGeom prst="rect">
            <a:avLst/>
          </a:prstGeom>
          <a:noFill/>
          <a:ln>
            <a:noFill/>
          </a:ln>
        </p:spPr>
      </p:pic>
      <p:sp>
        <p:nvSpPr>
          <p:cNvPr id="139" name="Google Shape;139;p28"/>
          <p:cNvSpPr txBox="1"/>
          <p:nvPr/>
        </p:nvSpPr>
        <p:spPr>
          <a:xfrm>
            <a:off x="373675" y="3642420"/>
            <a:ext cx="4208700" cy="37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500">
                <a:solidFill>
                  <a:srgbClr val="FFFFFF"/>
                </a:solidFill>
                <a:latin typeface="Titillium Web"/>
                <a:ea typeface="Titillium Web"/>
                <a:cs typeface="Titillium Web"/>
                <a:sym typeface="Titillium Web"/>
              </a:rPr>
              <a:t>Ada Computer Science Team</a:t>
            </a:r>
            <a:endParaRPr b="1" sz="1500">
              <a:solidFill>
                <a:srgbClr val="FFFFFF"/>
              </a:solidFill>
              <a:latin typeface="Titillium Web"/>
              <a:ea typeface="Titillium Web"/>
              <a:cs typeface="Titillium Web"/>
              <a:sym typeface="Titillium Web"/>
            </a:endParaRPr>
          </a:p>
        </p:txBody>
      </p:sp>
      <p:sp>
        <p:nvSpPr>
          <p:cNvPr id="140" name="Google Shape;140;p28"/>
          <p:cNvSpPr txBox="1"/>
          <p:nvPr/>
        </p:nvSpPr>
        <p:spPr>
          <a:xfrm>
            <a:off x="373675" y="2709915"/>
            <a:ext cx="8074200" cy="44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FFFFFF"/>
              </a:solidFill>
              <a:latin typeface="Titillium Web Light"/>
              <a:ea typeface="Titillium Web Light"/>
              <a:cs typeface="Titillium Web Light"/>
              <a:sym typeface="Titillium Web Light"/>
            </a:endParaRPr>
          </a:p>
        </p:txBody>
      </p:sp>
      <p:sp>
        <p:nvSpPr>
          <p:cNvPr id="141" name="Google Shape;141;p28"/>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GB" sz="2400">
                <a:solidFill>
                  <a:schemeClr val="lt1"/>
                </a:solidFill>
                <a:latin typeface="Titillium Web"/>
                <a:ea typeface="Titillium Web"/>
                <a:cs typeface="Titillium Web"/>
                <a:sym typeface="Titillium Web"/>
              </a:rPr>
              <a:t>Ada, the National College for Digital Skills</a:t>
            </a:r>
            <a:br>
              <a:rPr b="1" lang="en-GB" sz="4000">
                <a:solidFill>
                  <a:srgbClr val="FFFFFF"/>
                </a:solidFill>
                <a:latin typeface="Montserrat Alternates"/>
                <a:ea typeface="Montserrat Alternates"/>
                <a:cs typeface="Montserrat Alternates"/>
                <a:sym typeface="Montserrat Alternates"/>
              </a:rPr>
            </a:br>
            <a:r>
              <a:rPr b="1" lang="en-GB" sz="4000">
                <a:solidFill>
                  <a:srgbClr val="FFFFFF"/>
                </a:solidFill>
                <a:latin typeface="Titillium Web"/>
                <a:ea typeface="Titillium Web"/>
                <a:cs typeface="Titillium Web"/>
                <a:sym typeface="Titillium Web"/>
              </a:rPr>
              <a:t>GCSE Revision - Extended written Questions</a:t>
            </a:r>
            <a:endParaRPr b="1" sz="4000">
              <a:solidFill>
                <a:srgbClr val="FFFFFF"/>
              </a:solidFill>
              <a:latin typeface="Titillium Web"/>
              <a:ea typeface="Titillium Web"/>
              <a:cs typeface="Titillium Web"/>
              <a:sym typeface="Titillium Web"/>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5" name="Shape 145"/>
        <p:cNvGrpSpPr/>
        <p:nvPr/>
      </p:nvGrpSpPr>
      <p:grpSpPr>
        <a:xfrm>
          <a:off x="0" y="0"/>
          <a:ext cx="0" cy="0"/>
          <a:chOff x="0" y="0"/>
          <a:chExt cx="0" cy="0"/>
        </a:xfrm>
      </p:grpSpPr>
      <p:sp>
        <p:nvSpPr>
          <p:cNvPr id="146" name="Google Shape;146;p29"/>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GB" sz="4000">
                <a:solidFill>
                  <a:schemeClr val="lt1"/>
                </a:solidFill>
                <a:latin typeface="Titillium Web"/>
                <a:ea typeface="Titillium Web"/>
                <a:cs typeface="Titillium Web"/>
                <a:sym typeface="Titillium Web"/>
              </a:rPr>
              <a:t>Cyber-security</a:t>
            </a:r>
            <a:endParaRPr b="1" sz="4000">
              <a:solidFill>
                <a:schemeClr val="lt1"/>
              </a:solidFill>
              <a:latin typeface="Titillium Web"/>
              <a:ea typeface="Titillium Web"/>
              <a:cs typeface="Titillium Web"/>
              <a:sym typeface="Titillium Web"/>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0" name="Shape 150"/>
        <p:cNvGrpSpPr/>
        <p:nvPr/>
      </p:nvGrpSpPr>
      <p:grpSpPr>
        <a:xfrm>
          <a:off x="0" y="0"/>
          <a:ext cx="0" cy="0"/>
          <a:chOff x="0" y="0"/>
          <a:chExt cx="0" cy="0"/>
        </a:xfrm>
      </p:grpSpPr>
      <p:sp>
        <p:nvSpPr>
          <p:cNvPr id="151" name="Google Shape;151;p30"/>
          <p:cNvSpPr txBox="1"/>
          <p:nvPr/>
        </p:nvSpPr>
        <p:spPr>
          <a:xfrm>
            <a:off x="677925" y="1108325"/>
            <a:ext cx="7113900" cy="1293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800">
                <a:solidFill>
                  <a:schemeClr val="dk1"/>
                </a:solidFill>
              </a:rPr>
              <a:t>A healthcare organisation wants to give patients online access to their medical records via a mobile app. Explain the security risks involved in doing this and how the organisation can reduce those risks. [8]</a:t>
            </a:r>
            <a:endParaRPr sz="18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5" name="Shape 155"/>
        <p:cNvGrpSpPr/>
        <p:nvPr/>
      </p:nvGrpSpPr>
      <p:grpSpPr>
        <a:xfrm>
          <a:off x="0" y="0"/>
          <a:ext cx="0" cy="0"/>
          <a:chOff x="0" y="0"/>
          <a:chExt cx="0" cy="0"/>
        </a:xfrm>
      </p:grpSpPr>
      <p:sp>
        <p:nvSpPr>
          <p:cNvPr id="156" name="Google Shape;156;p31"/>
          <p:cNvSpPr txBox="1"/>
          <p:nvPr/>
        </p:nvSpPr>
        <p:spPr>
          <a:xfrm>
            <a:off x="677925" y="1108325"/>
            <a:ext cx="7113900" cy="1908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Risks:</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1. Unauthorised access through weak authentication.</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2. Data interception if unencrypted.</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3. Malware or lost/stolen devices.</a:t>
            </a:r>
            <a:endParaRPr sz="2000">
              <a:solidFill>
                <a:schemeClr val="dk1"/>
              </a:solidFill>
            </a:endParaRPr>
          </a:p>
          <a:p>
            <a:pPr indent="0" lvl="0" marL="0" rtl="0" algn="l">
              <a:spcBef>
                <a:spcPts val="0"/>
              </a:spcBef>
              <a:spcAft>
                <a:spcPts val="0"/>
              </a:spcAft>
              <a:buNone/>
            </a:pPr>
            <a:r>
              <a:rPr lang="en-GB" sz="2000">
                <a:solidFill>
                  <a:schemeClr val="dk1"/>
                </a:solidFill>
              </a:rPr>
              <a:t>4. Insider threats.</a:t>
            </a:r>
            <a:endParaRPr sz="27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1" name="Shape 61"/>
        <p:cNvGrpSpPr/>
        <p:nvPr/>
      </p:nvGrpSpPr>
      <p:grpSpPr>
        <a:xfrm>
          <a:off x="0" y="0"/>
          <a:ext cx="0" cy="0"/>
          <a:chOff x="0" y="0"/>
          <a:chExt cx="0" cy="0"/>
        </a:xfrm>
      </p:grpSpPr>
      <p:sp>
        <p:nvSpPr>
          <p:cNvPr id="62" name="Google Shape;62;p14"/>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GB" sz="4000">
                <a:solidFill>
                  <a:schemeClr val="lt1"/>
                </a:solidFill>
                <a:latin typeface="Titillium Web"/>
                <a:ea typeface="Titillium Web"/>
                <a:cs typeface="Titillium Web"/>
                <a:sym typeface="Titillium Web"/>
              </a:rPr>
              <a:t>Ethical, legal and privacy issues in computing</a:t>
            </a:r>
            <a:endParaRPr b="1" sz="4000">
              <a:solidFill>
                <a:schemeClr val="lt1"/>
              </a:solidFill>
              <a:latin typeface="Titillium Web"/>
              <a:ea typeface="Titillium Web"/>
              <a:cs typeface="Titillium Web"/>
              <a:sym typeface="Titillium Web"/>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0" name="Shape 160"/>
        <p:cNvGrpSpPr/>
        <p:nvPr/>
      </p:nvGrpSpPr>
      <p:grpSpPr>
        <a:xfrm>
          <a:off x="0" y="0"/>
          <a:ext cx="0" cy="0"/>
          <a:chOff x="0" y="0"/>
          <a:chExt cx="0" cy="0"/>
        </a:xfrm>
      </p:grpSpPr>
      <p:sp>
        <p:nvSpPr>
          <p:cNvPr id="161" name="Google Shape;161;p32"/>
          <p:cNvSpPr txBox="1"/>
          <p:nvPr/>
        </p:nvSpPr>
        <p:spPr>
          <a:xfrm>
            <a:off x="677925" y="1108325"/>
            <a:ext cx="7113900" cy="1822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GB" sz="1900">
                <a:solidFill>
                  <a:schemeClr val="dk1"/>
                </a:solidFill>
              </a:rPr>
              <a:t>Mitigations:</a:t>
            </a:r>
            <a:endParaRPr sz="19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900">
                <a:solidFill>
                  <a:schemeClr val="dk1"/>
                </a:solidFill>
              </a:rPr>
              <a:t>5. Multi-factor authentication.</a:t>
            </a:r>
            <a:endParaRPr sz="19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900">
                <a:solidFill>
                  <a:schemeClr val="dk1"/>
                </a:solidFill>
              </a:rPr>
              <a:t>6. Encrypt data in transit and at rest.</a:t>
            </a:r>
            <a:endParaRPr sz="19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1900">
                <a:solidFill>
                  <a:schemeClr val="dk1"/>
                </a:solidFill>
              </a:rPr>
              <a:t>7. App security (no rooted devices, patching).</a:t>
            </a:r>
            <a:endParaRPr sz="1900">
              <a:solidFill>
                <a:schemeClr val="dk1"/>
              </a:solidFill>
            </a:endParaRPr>
          </a:p>
          <a:p>
            <a:pPr indent="0" lvl="0" marL="0" rtl="0" algn="l">
              <a:spcBef>
                <a:spcPts val="0"/>
              </a:spcBef>
              <a:spcAft>
                <a:spcPts val="0"/>
              </a:spcAft>
              <a:buNone/>
            </a:pPr>
            <a:r>
              <a:rPr lang="en-GB" sz="1900">
                <a:solidFill>
                  <a:schemeClr val="dk1"/>
                </a:solidFill>
              </a:rPr>
              <a:t>8. Staff training and access audits.</a:t>
            </a:r>
            <a:endParaRPr sz="1900">
              <a:solidFill>
                <a:schemeClr val="dk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5" name="Shape 165"/>
        <p:cNvGrpSpPr/>
        <p:nvPr/>
      </p:nvGrpSpPr>
      <p:grpSpPr>
        <a:xfrm>
          <a:off x="0" y="0"/>
          <a:ext cx="0" cy="0"/>
          <a:chOff x="0" y="0"/>
          <a:chExt cx="0" cy="0"/>
        </a:xfrm>
      </p:grpSpPr>
      <p:sp>
        <p:nvSpPr>
          <p:cNvPr id="166" name="Google Shape;166;p33"/>
          <p:cNvSpPr txBox="1"/>
          <p:nvPr/>
        </p:nvSpPr>
        <p:spPr>
          <a:xfrm>
            <a:off x="677925" y="1108325"/>
            <a:ext cx="7113900" cy="1154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Conclusion:</a:t>
            </a:r>
            <a:endParaRPr sz="2000">
              <a:solidFill>
                <a:schemeClr val="dk1"/>
              </a:solidFill>
            </a:endParaRPr>
          </a:p>
          <a:p>
            <a:pPr indent="0" lvl="0" marL="0" rtl="0" algn="l">
              <a:spcBef>
                <a:spcPts val="0"/>
              </a:spcBef>
              <a:spcAft>
                <a:spcPts val="0"/>
              </a:spcAft>
              <a:buNone/>
            </a:pPr>
            <a:r>
              <a:rPr lang="en-GB" sz="2000">
                <a:solidFill>
                  <a:schemeClr val="dk1"/>
                </a:solidFill>
              </a:rPr>
              <a:t>Patient record access improves service but demands robust authentication, encryption and governance.</a:t>
            </a:r>
            <a:endParaRPr sz="2000">
              <a:solidFill>
                <a:schemeClr val="dk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70" name="Shape 170"/>
        <p:cNvGrpSpPr/>
        <p:nvPr/>
      </p:nvGrpSpPr>
      <p:grpSpPr>
        <a:xfrm>
          <a:off x="0" y="0"/>
          <a:ext cx="0" cy="0"/>
          <a:chOff x="0" y="0"/>
          <a:chExt cx="0" cy="0"/>
        </a:xfrm>
      </p:grpSpPr>
      <p:pic>
        <p:nvPicPr>
          <p:cNvPr id="171" name="Google Shape;171;p34"/>
          <p:cNvPicPr preferRelativeResize="0"/>
          <p:nvPr/>
        </p:nvPicPr>
        <p:blipFill>
          <a:blip r:embed="rId3">
            <a:alphaModFix/>
          </a:blip>
          <a:stretch>
            <a:fillRect/>
          </a:stretch>
        </p:blipFill>
        <p:spPr>
          <a:xfrm>
            <a:off x="8077849" y="353850"/>
            <a:ext cx="720000" cy="720000"/>
          </a:xfrm>
          <a:prstGeom prst="rect">
            <a:avLst/>
          </a:prstGeom>
          <a:noFill/>
          <a:ln>
            <a:noFill/>
          </a:ln>
        </p:spPr>
      </p:pic>
      <p:sp>
        <p:nvSpPr>
          <p:cNvPr id="172" name="Google Shape;172;p34"/>
          <p:cNvSpPr txBox="1"/>
          <p:nvPr/>
        </p:nvSpPr>
        <p:spPr>
          <a:xfrm>
            <a:off x="373675" y="3642420"/>
            <a:ext cx="4208700" cy="37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500">
                <a:solidFill>
                  <a:srgbClr val="FFFFFF"/>
                </a:solidFill>
                <a:latin typeface="Titillium Web"/>
                <a:ea typeface="Titillium Web"/>
                <a:cs typeface="Titillium Web"/>
                <a:sym typeface="Titillium Web"/>
              </a:rPr>
              <a:t>Ada Computer Science Team</a:t>
            </a:r>
            <a:endParaRPr b="1" sz="1500">
              <a:solidFill>
                <a:srgbClr val="FFFFFF"/>
              </a:solidFill>
              <a:latin typeface="Titillium Web"/>
              <a:ea typeface="Titillium Web"/>
              <a:cs typeface="Titillium Web"/>
              <a:sym typeface="Titillium Web"/>
            </a:endParaRPr>
          </a:p>
        </p:txBody>
      </p:sp>
      <p:sp>
        <p:nvSpPr>
          <p:cNvPr id="173" name="Google Shape;173;p34"/>
          <p:cNvSpPr txBox="1"/>
          <p:nvPr/>
        </p:nvSpPr>
        <p:spPr>
          <a:xfrm>
            <a:off x="373675" y="2709915"/>
            <a:ext cx="8074200" cy="44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FFFFFF"/>
              </a:solidFill>
              <a:latin typeface="Titillium Web Light"/>
              <a:ea typeface="Titillium Web Light"/>
              <a:cs typeface="Titillium Web Light"/>
              <a:sym typeface="Titillium Web Light"/>
            </a:endParaRPr>
          </a:p>
        </p:txBody>
      </p:sp>
      <p:sp>
        <p:nvSpPr>
          <p:cNvPr id="174" name="Google Shape;174;p34"/>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GB" sz="2400">
                <a:solidFill>
                  <a:schemeClr val="lt1"/>
                </a:solidFill>
                <a:latin typeface="Titillium Web"/>
                <a:ea typeface="Titillium Web"/>
                <a:cs typeface="Titillium Web"/>
                <a:sym typeface="Titillium Web"/>
              </a:rPr>
              <a:t>Ada, the National College for Digital Skills</a:t>
            </a:r>
            <a:br>
              <a:rPr b="1" lang="en-GB" sz="4000">
                <a:solidFill>
                  <a:srgbClr val="FFFFFF"/>
                </a:solidFill>
                <a:latin typeface="Montserrat Alternates"/>
                <a:ea typeface="Montserrat Alternates"/>
                <a:cs typeface="Montserrat Alternates"/>
                <a:sym typeface="Montserrat Alternates"/>
              </a:rPr>
            </a:br>
            <a:r>
              <a:rPr b="1" lang="en-GB" sz="4000">
                <a:solidFill>
                  <a:srgbClr val="FFFFFF"/>
                </a:solidFill>
                <a:latin typeface="Titillium Web"/>
                <a:ea typeface="Titillium Web"/>
                <a:cs typeface="Titillium Web"/>
                <a:sym typeface="Titillium Web"/>
              </a:rPr>
              <a:t>GCSE Revision - Extended written Questions</a:t>
            </a:r>
            <a:endParaRPr b="1" sz="4000">
              <a:solidFill>
                <a:srgbClr val="FFFFFF"/>
              </a:solidFill>
              <a:latin typeface="Titillium Web"/>
              <a:ea typeface="Titillium Web"/>
              <a:cs typeface="Titillium Web"/>
              <a:sym typeface="Titillium Web"/>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78" name="Shape 178"/>
        <p:cNvGrpSpPr/>
        <p:nvPr/>
      </p:nvGrpSpPr>
      <p:grpSpPr>
        <a:xfrm>
          <a:off x="0" y="0"/>
          <a:ext cx="0" cy="0"/>
          <a:chOff x="0" y="0"/>
          <a:chExt cx="0" cy="0"/>
        </a:xfrm>
      </p:grpSpPr>
      <p:sp>
        <p:nvSpPr>
          <p:cNvPr id="179" name="Google Shape;179;p35"/>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GB" sz="4000">
                <a:solidFill>
                  <a:schemeClr val="lt1"/>
                </a:solidFill>
                <a:latin typeface="Titillium Web"/>
                <a:ea typeface="Titillium Web"/>
                <a:cs typeface="Titillium Web"/>
                <a:sym typeface="Titillium Web"/>
              </a:rPr>
              <a:t>Data representation &amp; storage</a:t>
            </a:r>
            <a:endParaRPr b="1" sz="4000">
              <a:solidFill>
                <a:schemeClr val="lt1"/>
              </a:solidFill>
              <a:latin typeface="Titillium Web"/>
              <a:ea typeface="Titillium Web"/>
              <a:cs typeface="Titillium Web"/>
              <a:sym typeface="Titillium Web"/>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83" name="Shape 183"/>
        <p:cNvGrpSpPr/>
        <p:nvPr/>
      </p:nvGrpSpPr>
      <p:grpSpPr>
        <a:xfrm>
          <a:off x="0" y="0"/>
          <a:ext cx="0" cy="0"/>
          <a:chOff x="0" y="0"/>
          <a:chExt cx="0" cy="0"/>
        </a:xfrm>
      </p:grpSpPr>
      <p:sp>
        <p:nvSpPr>
          <p:cNvPr id="184" name="Google Shape;184;p36"/>
          <p:cNvSpPr txBox="1"/>
          <p:nvPr/>
        </p:nvSpPr>
        <p:spPr>
          <a:xfrm>
            <a:off x="677925" y="1108325"/>
            <a:ext cx="7113900" cy="101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800">
                <a:solidFill>
                  <a:schemeClr val="dk1"/>
                </a:solidFill>
              </a:rPr>
              <a:t>Explain how file sizes and storage requirements are affected by image resolution, colour depth and audio sampling rate when storing multimedia on a device. [8]</a:t>
            </a:r>
            <a:endParaRPr sz="18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88" name="Shape 188"/>
        <p:cNvGrpSpPr/>
        <p:nvPr/>
      </p:nvGrpSpPr>
      <p:grpSpPr>
        <a:xfrm>
          <a:off x="0" y="0"/>
          <a:ext cx="0" cy="0"/>
          <a:chOff x="0" y="0"/>
          <a:chExt cx="0" cy="0"/>
        </a:xfrm>
      </p:grpSpPr>
      <p:sp>
        <p:nvSpPr>
          <p:cNvPr id="189" name="Google Shape;189;p37"/>
          <p:cNvSpPr txBox="1"/>
          <p:nvPr/>
        </p:nvSpPr>
        <p:spPr>
          <a:xfrm>
            <a:off x="677925" y="1108325"/>
            <a:ext cx="7113900" cy="2924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Higher image resolution and colour depth increase data per pixel, enlarging file size. For audio, higher sampling rate/bit depth increase samples stored per second. Compression can reduce storage needs but affects quality.</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Conclusion:</a:t>
            </a:r>
            <a:endParaRPr sz="2000">
              <a:solidFill>
                <a:schemeClr val="dk1"/>
              </a:solidFill>
            </a:endParaRPr>
          </a:p>
          <a:p>
            <a:pPr indent="0" lvl="0" marL="0" rtl="0" algn="l">
              <a:spcBef>
                <a:spcPts val="0"/>
              </a:spcBef>
              <a:spcAft>
                <a:spcPts val="0"/>
              </a:spcAft>
              <a:buNone/>
            </a:pPr>
            <a:r>
              <a:rPr lang="en-GB" sz="2000">
                <a:solidFill>
                  <a:schemeClr val="dk1"/>
                </a:solidFill>
              </a:rPr>
              <a:t>Devices must balance quality vs storage capacity depending on use case.</a:t>
            </a:r>
            <a:endParaRPr sz="2000">
              <a:solidFill>
                <a:schemeClr val="dk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93" name="Shape 193"/>
        <p:cNvGrpSpPr/>
        <p:nvPr/>
      </p:nvGrpSpPr>
      <p:grpSpPr>
        <a:xfrm>
          <a:off x="0" y="0"/>
          <a:ext cx="0" cy="0"/>
          <a:chOff x="0" y="0"/>
          <a:chExt cx="0" cy="0"/>
        </a:xfrm>
      </p:grpSpPr>
      <p:pic>
        <p:nvPicPr>
          <p:cNvPr id="194" name="Google Shape;194;p38"/>
          <p:cNvPicPr preferRelativeResize="0"/>
          <p:nvPr/>
        </p:nvPicPr>
        <p:blipFill>
          <a:blip r:embed="rId3">
            <a:alphaModFix/>
          </a:blip>
          <a:stretch>
            <a:fillRect/>
          </a:stretch>
        </p:blipFill>
        <p:spPr>
          <a:xfrm>
            <a:off x="8077849" y="353850"/>
            <a:ext cx="720000" cy="720000"/>
          </a:xfrm>
          <a:prstGeom prst="rect">
            <a:avLst/>
          </a:prstGeom>
          <a:noFill/>
          <a:ln>
            <a:noFill/>
          </a:ln>
        </p:spPr>
      </p:pic>
      <p:sp>
        <p:nvSpPr>
          <p:cNvPr id="195" name="Google Shape;195;p38"/>
          <p:cNvSpPr txBox="1"/>
          <p:nvPr/>
        </p:nvSpPr>
        <p:spPr>
          <a:xfrm>
            <a:off x="373675" y="3642420"/>
            <a:ext cx="4208700" cy="37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500">
                <a:solidFill>
                  <a:srgbClr val="FFFFFF"/>
                </a:solidFill>
                <a:latin typeface="Titillium Web"/>
                <a:ea typeface="Titillium Web"/>
                <a:cs typeface="Titillium Web"/>
                <a:sym typeface="Titillium Web"/>
              </a:rPr>
              <a:t>Ada Computer Science Team</a:t>
            </a:r>
            <a:endParaRPr b="1" sz="1500">
              <a:solidFill>
                <a:srgbClr val="FFFFFF"/>
              </a:solidFill>
              <a:latin typeface="Titillium Web"/>
              <a:ea typeface="Titillium Web"/>
              <a:cs typeface="Titillium Web"/>
              <a:sym typeface="Titillium Web"/>
            </a:endParaRPr>
          </a:p>
        </p:txBody>
      </p:sp>
      <p:sp>
        <p:nvSpPr>
          <p:cNvPr id="196" name="Google Shape;196;p38"/>
          <p:cNvSpPr txBox="1"/>
          <p:nvPr/>
        </p:nvSpPr>
        <p:spPr>
          <a:xfrm>
            <a:off x="373675" y="2709915"/>
            <a:ext cx="8074200" cy="44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FFFFFF"/>
              </a:solidFill>
              <a:latin typeface="Titillium Web Light"/>
              <a:ea typeface="Titillium Web Light"/>
              <a:cs typeface="Titillium Web Light"/>
              <a:sym typeface="Titillium Web Light"/>
            </a:endParaRPr>
          </a:p>
        </p:txBody>
      </p:sp>
      <p:sp>
        <p:nvSpPr>
          <p:cNvPr id="197" name="Google Shape;197;p38"/>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GB" sz="2400">
                <a:solidFill>
                  <a:schemeClr val="lt1"/>
                </a:solidFill>
                <a:latin typeface="Titillium Web"/>
                <a:ea typeface="Titillium Web"/>
                <a:cs typeface="Titillium Web"/>
                <a:sym typeface="Titillium Web"/>
              </a:rPr>
              <a:t>Ada, the National College for Digital Skills</a:t>
            </a:r>
            <a:br>
              <a:rPr b="1" lang="en-GB" sz="4000">
                <a:solidFill>
                  <a:srgbClr val="FFFFFF"/>
                </a:solidFill>
                <a:latin typeface="Montserrat Alternates"/>
                <a:ea typeface="Montserrat Alternates"/>
                <a:cs typeface="Montserrat Alternates"/>
                <a:sym typeface="Montserrat Alternates"/>
              </a:rPr>
            </a:br>
            <a:r>
              <a:rPr b="1" lang="en-GB" sz="4000">
                <a:solidFill>
                  <a:srgbClr val="FFFFFF"/>
                </a:solidFill>
                <a:latin typeface="Titillium Web"/>
                <a:ea typeface="Titillium Web"/>
                <a:cs typeface="Titillium Web"/>
                <a:sym typeface="Titillium Web"/>
              </a:rPr>
              <a:t>GCSE Revision - Extended written Questions</a:t>
            </a:r>
            <a:endParaRPr b="1" sz="4000">
              <a:solidFill>
                <a:srgbClr val="FFFFFF"/>
              </a:solidFill>
              <a:latin typeface="Titillium Web"/>
              <a:ea typeface="Titillium Web"/>
              <a:cs typeface="Titillium Web"/>
              <a:sym typeface="Titillium Web"/>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01" name="Shape 201"/>
        <p:cNvGrpSpPr/>
        <p:nvPr/>
      </p:nvGrpSpPr>
      <p:grpSpPr>
        <a:xfrm>
          <a:off x="0" y="0"/>
          <a:ext cx="0" cy="0"/>
          <a:chOff x="0" y="0"/>
          <a:chExt cx="0" cy="0"/>
        </a:xfrm>
      </p:grpSpPr>
      <p:sp>
        <p:nvSpPr>
          <p:cNvPr id="202" name="Google Shape;202;p39"/>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GB" sz="4000">
                <a:solidFill>
                  <a:schemeClr val="lt1"/>
                </a:solidFill>
                <a:latin typeface="Titillium Web"/>
                <a:ea typeface="Titillium Web"/>
                <a:cs typeface="Titillium Web"/>
                <a:sym typeface="Titillium Web"/>
              </a:rPr>
              <a:t>Ethical, legal and privacy issues in computing</a:t>
            </a:r>
            <a:endParaRPr b="1" sz="4000">
              <a:solidFill>
                <a:schemeClr val="lt1"/>
              </a:solidFill>
              <a:latin typeface="Titillium Web"/>
              <a:ea typeface="Titillium Web"/>
              <a:cs typeface="Titillium Web"/>
              <a:sym typeface="Titillium Web"/>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06" name="Shape 206"/>
        <p:cNvGrpSpPr/>
        <p:nvPr/>
      </p:nvGrpSpPr>
      <p:grpSpPr>
        <a:xfrm>
          <a:off x="0" y="0"/>
          <a:ext cx="0" cy="0"/>
          <a:chOff x="0" y="0"/>
          <a:chExt cx="0" cy="0"/>
        </a:xfrm>
      </p:grpSpPr>
      <p:sp>
        <p:nvSpPr>
          <p:cNvPr id="207" name="Google Shape;207;p40"/>
          <p:cNvSpPr txBox="1"/>
          <p:nvPr/>
        </p:nvSpPr>
        <p:spPr>
          <a:xfrm>
            <a:off x="614550" y="814875"/>
            <a:ext cx="7327800" cy="1108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2000">
                <a:solidFill>
                  <a:schemeClr val="dk1"/>
                </a:solidFill>
              </a:rPr>
              <a:t>Evaluate the impact of using facial recognition technology in public spaces for security purposes. Consider privacy, bias, legal regulation and social implications. [8]</a:t>
            </a:r>
            <a:endParaRPr sz="20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1" name="Shape 211"/>
        <p:cNvGrpSpPr/>
        <p:nvPr/>
      </p:nvGrpSpPr>
      <p:grpSpPr>
        <a:xfrm>
          <a:off x="0" y="0"/>
          <a:ext cx="0" cy="0"/>
          <a:chOff x="0" y="0"/>
          <a:chExt cx="0" cy="0"/>
        </a:xfrm>
      </p:grpSpPr>
      <p:sp>
        <p:nvSpPr>
          <p:cNvPr id="212" name="Google Shape;212;p41"/>
          <p:cNvSpPr txBox="1"/>
          <p:nvPr/>
        </p:nvSpPr>
        <p:spPr>
          <a:xfrm>
            <a:off x="614550" y="814875"/>
            <a:ext cx="7327800" cy="2616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GB" sz="2000">
                <a:solidFill>
                  <a:schemeClr val="dk1"/>
                </a:solidFill>
              </a:rPr>
              <a:t>Sample Answer:</a:t>
            </a:r>
            <a:endParaRPr sz="2000">
              <a:solidFill>
                <a:schemeClr val="dk1"/>
              </a:solidFill>
            </a:endParaRPr>
          </a:p>
          <a:p>
            <a:pPr indent="0" lvl="0" marL="0" rtl="0" algn="l">
              <a:lnSpc>
                <a:spcPct val="115000"/>
              </a:lnSpc>
              <a:spcBef>
                <a:spcPts val="0"/>
              </a:spcBef>
              <a:spcAft>
                <a:spcPts val="0"/>
              </a:spcAft>
              <a:buNone/>
            </a:pPr>
            <a:r>
              <a:rPr lang="en-GB" sz="2000">
                <a:solidFill>
                  <a:schemeClr val="dk1"/>
                </a:solidFill>
              </a:rPr>
              <a:t>Positives: </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GB" sz="2000">
                <a:solidFill>
                  <a:schemeClr val="dk1"/>
                </a:solidFill>
              </a:rPr>
              <a:t>improves public safety</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GB" sz="2000">
                <a:solidFill>
                  <a:schemeClr val="dk1"/>
                </a:solidFill>
              </a:rPr>
              <a:t>detects suspects quickly -improves efficiency in terms of time and cost</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GB" sz="2000">
                <a:solidFill>
                  <a:schemeClr val="dk1"/>
                </a:solidFill>
              </a:rPr>
              <a:t>Removes reliance on multiple agents</a:t>
            </a:r>
            <a:endParaRPr sz="2000">
              <a:solidFill>
                <a:schemeClr val="dk1"/>
              </a:solidFill>
            </a:endParaRPr>
          </a:p>
          <a:p>
            <a:pPr indent="0" lvl="0" marL="0" rtl="0" algn="l">
              <a:spcBef>
                <a:spcPts val="0"/>
              </a:spcBef>
              <a:spcAft>
                <a:spcPts val="0"/>
              </a:spcAft>
              <a:buNone/>
            </a:pPr>
            <a:r>
              <a:t/>
            </a:r>
            <a:endParaRPr sz="20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6" name="Shape 66"/>
        <p:cNvGrpSpPr/>
        <p:nvPr/>
      </p:nvGrpSpPr>
      <p:grpSpPr>
        <a:xfrm>
          <a:off x="0" y="0"/>
          <a:ext cx="0" cy="0"/>
          <a:chOff x="0" y="0"/>
          <a:chExt cx="0" cy="0"/>
        </a:xfrm>
      </p:grpSpPr>
      <p:sp>
        <p:nvSpPr>
          <p:cNvPr id="67" name="Google Shape;67;p15"/>
          <p:cNvSpPr txBox="1"/>
          <p:nvPr/>
        </p:nvSpPr>
        <p:spPr>
          <a:xfrm>
            <a:off x="614550" y="814875"/>
            <a:ext cx="7327800" cy="1723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2000">
                <a:solidFill>
                  <a:schemeClr val="dk1"/>
                </a:solidFill>
              </a:rPr>
              <a:t>A company wants to use artificial intelligence (AI) to monitor employees’ activity on computers and mobile devices in the workplace. Discuss the advantages and disadvantages of using such AI monitoring, covering ethical, legal and privacy aspects. [8]</a:t>
            </a:r>
            <a:endParaRPr sz="20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6" name="Shape 216"/>
        <p:cNvGrpSpPr/>
        <p:nvPr/>
      </p:nvGrpSpPr>
      <p:grpSpPr>
        <a:xfrm>
          <a:off x="0" y="0"/>
          <a:ext cx="0" cy="0"/>
          <a:chOff x="0" y="0"/>
          <a:chExt cx="0" cy="0"/>
        </a:xfrm>
      </p:grpSpPr>
      <p:sp>
        <p:nvSpPr>
          <p:cNvPr id="217" name="Google Shape;217;p42"/>
          <p:cNvSpPr txBox="1"/>
          <p:nvPr/>
        </p:nvSpPr>
        <p:spPr>
          <a:xfrm>
            <a:off x="614550" y="814875"/>
            <a:ext cx="7327800" cy="2262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GB" sz="2000">
                <a:solidFill>
                  <a:schemeClr val="dk1"/>
                </a:solidFill>
              </a:rPr>
              <a:t>Negatives: </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GB" sz="2000">
                <a:solidFill>
                  <a:schemeClr val="dk1"/>
                </a:solidFill>
              </a:rPr>
              <a:t>privacy invasion</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GB" sz="2000">
                <a:solidFill>
                  <a:schemeClr val="dk1"/>
                </a:solidFill>
              </a:rPr>
              <a:t>data misuse</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GB" sz="2000">
                <a:solidFill>
                  <a:schemeClr val="dk1"/>
                </a:solidFill>
              </a:rPr>
              <a:t>Bias - discrimination risks</a:t>
            </a:r>
            <a:endParaRPr sz="2000">
              <a:solidFill>
                <a:schemeClr val="dk1"/>
              </a:solidFill>
            </a:endParaRPr>
          </a:p>
          <a:p>
            <a:pPr indent="-355600" lvl="0" marL="457200" rtl="0" algn="l">
              <a:lnSpc>
                <a:spcPct val="115000"/>
              </a:lnSpc>
              <a:spcBef>
                <a:spcPts val="0"/>
              </a:spcBef>
              <a:spcAft>
                <a:spcPts val="0"/>
              </a:spcAft>
              <a:buClr>
                <a:schemeClr val="dk1"/>
              </a:buClr>
              <a:buSzPts val="2000"/>
              <a:buChar char="●"/>
            </a:pPr>
            <a:r>
              <a:rPr lang="en-GB" sz="2000">
                <a:solidFill>
                  <a:schemeClr val="dk1"/>
                </a:solidFill>
              </a:rPr>
              <a:t>possible GDPR breaches.</a:t>
            </a:r>
            <a:endParaRPr sz="2000">
              <a:solidFill>
                <a:schemeClr val="dk1"/>
              </a:solidFill>
            </a:endParaRPr>
          </a:p>
          <a:p>
            <a:pPr indent="0" lvl="0" marL="0" rtl="0" algn="l">
              <a:spcBef>
                <a:spcPts val="0"/>
              </a:spcBef>
              <a:spcAft>
                <a:spcPts val="0"/>
              </a:spcAft>
              <a:buNone/>
            </a:pPr>
            <a:r>
              <a:t/>
            </a:r>
            <a:endParaRPr sz="2000">
              <a:solidFill>
                <a:schemeClr val="dk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21" name="Shape 221"/>
        <p:cNvGrpSpPr/>
        <p:nvPr/>
      </p:nvGrpSpPr>
      <p:grpSpPr>
        <a:xfrm>
          <a:off x="0" y="0"/>
          <a:ext cx="0" cy="0"/>
          <a:chOff x="0" y="0"/>
          <a:chExt cx="0" cy="0"/>
        </a:xfrm>
      </p:grpSpPr>
      <p:sp>
        <p:nvSpPr>
          <p:cNvPr id="222" name="Google Shape;222;p43"/>
          <p:cNvSpPr txBox="1"/>
          <p:nvPr/>
        </p:nvSpPr>
        <p:spPr>
          <a:xfrm>
            <a:off x="614550" y="814875"/>
            <a:ext cx="7327800" cy="1154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GB" sz="2000">
                <a:solidFill>
                  <a:schemeClr val="dk1"/>
                </a:solidFill>
              </a:rPr>
              <a:t>Conclusion:</a:t>
            </a:r>
            <a:endParaRPr sz="2000">
              <a:solidFill>
                <a:schemeClr val="dk1"/>
              </a:solidFill>
            </a:endParaRPr>
          </a:p>
          <a:p>
            <a:pPr indent="0" lvl="0" marL="0" rtl="0" algn="l">
              <a:spcBef>
                <a:spcPts val="0"/>
              </a:spcBef>
              <a:spcAft>
                <a:spcPts val="0"/>
              </a:spcAft>
              <a:buNone/>
            </a:pPr>
            <a:r>
              <a:rPr lang="en-GB" sz="2000">
                <a:solidFill>
                  <a:schemeClr val="dk1"/>
                </a:solidFill>
              </a:rPr>
              <a:t>Useful for high-risk zones with strict oversight, but widespread use without regulation harms trust and rights.</a:t>
            </a:r>
            <a:endParaRPr sz="2000">
              <a:solidFill>
                <a:schemeClr val="dk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226" name="Shape 226"/>
        <p:cNvGrpSpPr/>
        <p:nvPr/>
      </p:nvGrpSpPr>
      <p:grpSpPr>
        <a:xfrm>
          <a:off x="0" y="0"/>
          <a:ext cx="0" cy="0"/>
          <a:chOff x="0" y="0"/>
          <a:chExt cx="0" cy="0"/>
        </a:xfrm>
      </p:grpSpPr>
      <p:pic>
        <p:nvPicPr>
          <p:cNvPr id="227" name="Google Shape;227;p44"/>
          <p:cNvPicPr preferRelativeResize="0"/>
          <p:nvPr/>
        </p:nvPicPr>
        <p:blipFill rotWithShape="1">
          <a:blip r:embed="rId3">
            <a:alphaModFix/>
          </a:blip>
          <a:srcRect b="43356" l="0" r="0" t="34327"/>
          <a:stretch/>
        </p:blipFill>
        <p:spPr>
          <a:xfrm>
            <a:off x="1781750" y="4667800"/>
            <a:ext cx="5580498" cy="296750"/>
          </a:xfrm>
          <a:prstGeom prst="rect">
            <a:avLst/>
          </a:prstGeom>
          <a:noFill/>
          <a:ln>
            <a:noFill/>
          </a:ln>
        </p:spPr>
      </p:pic>
      <p:grpSp>
        <p:nvGrpSpPr>
          <p:cNvPr id="228" name="Google Shape;228;p44"/>
          <p:cNvGrpSpPr/>
          <p:nvPr/>
        </p:nvGrpSpPr>
        <p:grpSpPr>
          <a:xfrm>
            <a:off x="905700" y="1240200"/>
            <a:ext cx="7332600" cy="2365625"/>
            <a:chOff x="905700" y="1240200"/>
            <a:chExt cx="7332600" cy="2365625"/>
          </a:xfrm>
        </p:grpSpPr>
        <p:pic>
          <p:nvPicPr>
            <p:cNvPr id="229" name="Google Shape;229;p44"/>
            <p:cNvPicPr preferRelativeResize="0"/>
            <p:nvPr/>
          </p:nvPicPr>
          <p:blipFill>
            <a:blip r:embed="rId4">
              <a:alphaModFix/>
            </a:blip>
            <a:stretch>
              <a:fillRect/>
            </a:stretch>
          </p:blipFill>
          <p:spPr>
            <a:xfrm>
              <a:off x="3936451" y="1240200"/>
              <a:ext cx="1271101" cy="1271101"/>
            </a:xfrm>
            <a:prstGeom prst="rect">
              <a:avLst/>
            </a:prstGeom>
            <a:noFill/>
            <a:ln>
              <a:noFill/>
            </a:ln>
          </p:spPr>
        </p:pic>
        <p:sp>
          <p:nvSpPr>
            <p:cNvPr id="230" name="Google Shape;230;p44"/>
            <p:cNvSpPr txBox="1"/>
            <p:nvPr/>
          </p:nvSpPr>
          <p:spPr>
            <a:xfrm>
              <a:off x="905700" y="3015125"/>
              <a:ext cx="7332600" cy="5907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lang="en-GB" sz="2400">
                  <a:solidFill>
                    <a:srgbClr val="FFFFFF"/>
                  </a:solidFill>
                  <a:latin typeface="Titillium Web"/>
                  <a:ea typeface="Titillium Web"/>
                  <a:cs typeface="Titillium Web"/>
                  <a:sym typeface="Titillium Web"/>
                </a:rPr>
                <a:t>Ada, the National College for Digital Skills</a:t>
              </a:r>
              <a:endParaRPr sz="2400">
                <a:solidFill>
                  <a:srgbClr val="FFFFFF"/>
                </a:solidFill>
                <a:latin typeface="Titillium Web"/>
                <a:ea typeface="Titillium Web"/>
                <a:cs typeface="Titillium Web"/>
                <a:sym typeface="Titillium Web"/>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1" name="Shape 71"/>
        <p:cNvGrpSpPr/>
        <p:nvPr/>
      </p:nvGrpSpPr>
      <p:grpSpPr>
        <a:xfrm>
          <a:off x="0" y="0"/>
          <a:ext cx="0" cy="0"/>
          <a:chOff x="0" y="0"/>
          <a:chExt cx="0" cy="0"/>
        </a:xfrm>
      </p:grpSpPr>
      <p:sp>
        <p:nvSpPr>
          <p:cNvPr id="72" name="Google Shape;72;p16"/>
          <p:cNvSpPr txBox="1"/>
          <p:nvPr/>
        </p:nvSpPr>
        <p:spPr>
          <a:xfrm>
            <a:off x="301300" y="1044450"/>
            <a:ext cx="8168400" cy="2130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GB" sz="1600">
                <a:solidFill>
                  <a:schemeClr val="dk1"/>
                </a:solidFill>
              </a:rPr>
              <a:t>Advantages:</a:t>
            </a:r>
            <a:endParaRPr sz="1600">
              <a:solidFill>
                <a:schemeClr val="dk1"/>
              </a:solidFill>
            </a:endParaRPr>
          </a:p>
          <a:p>
            <a:pPr indent="0" lvl="0" marL="0" rtl="0" algn="l">
              <a:lnSpc>
                <a:spcPct val="115000"/>
              </a:lnSpc>
              <a:spcBef>
                <a:spcPts val="0"/>
              </a:spcBef>
              <a:spcAft>
                <a:spcPts val="0"/>
              </a:spcAft>
              <a:buNone/>
            </a:pPr>
            <a:r>
              <a:rPr lang="en-GB" sz="1600">
                <a:solidFill>
                  <a:schemeClr val="dk1"/>
                </a:solidFill>
              </a:rPr>
              <a:t>1. Legally the company can comply with its duty of care (e.g., ensuring employees are working safely and not misusing company systems).</a:t>
            </a:r>
            <a:endParaRPr sz="1600">
              <a:solidFill>
                <a:schemeClr val="dk1"/>
              </a:solidFill>
            </a:endParaRPr>
          </a:p>
          <a:p>
            <a:pPr indent="0" lvl="0" marL="0" rtl="0" algn="l">
              <a:lnSpc>
                <a:spcPct val="115000"/>
              </a:lnSpc>
              <a:spcBef>
                <a:spcPts val="0"/>
              </a:spcBef>
              <a:spcAft>
                <a:spcPts val="0"/>
              </a:spcAft>
              <a:buNone/>
            </a:pPr>
            <a:r>
              <a:rPr lang="en-GB" sz="1600">
                <a:solidFill>
                  <a:schemeClr val="dk1"/>
                </a:solidFill>
              </a:rPr>
              <a:t>2. Ethical benefit: protects company assets by detecting unauthorised access or malicious behaviour.</a:t>
            </a:r>
            <a:endParaRPr sz="1600">
              <a:solidFill>
                <a:schemeClr val="dk1"/>
              </a:solidFill>
            </a:endParaRPr>
          </a:p>
          <a:p>
            <a:pPr indent="0" lvl="0" marL="0" rtl="0" algn="l">
              <a:lnSpc>
                <a:spcPct val="115000"/>
              </a:lnSpc>
              <a:spcBef>
                <a:spcPts val="0"/>
              </a:spcBef>
              <a:spcAft>
                <a:spcPts val="0"/>
              </a:spcAft>
              <a:buNone/>
            </a:pPr>
            <a:r>
              <a:rPr lang="en-GB" sz="1600">
                <a:solidFill>
                  <a:schemeClr val="dk1"/>
                </a:solidFill>
              </a:rPr>
              <a:t>3. Privacy: if monitoring is clearly communicated and consent given, it may maintain productivity and reduce misuse.</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6" name="Shape 76"/>
        <p:cNvGrpSpPr/>
        <p:nvPr/>
      </p:nvGrpSpPr>
      <p:grpSpPr>
        <a:xfrm>
          <a:off x="0" y="0"/>
          <a:ext cx="0" cy="0"/>
          <a:chOff x="0" y="0"/>
          <a:chExt cx="0" cy="0"/>
        </a:xfrm>
      </p:grpSpPr>
      <p:sp>
        <p:nvSpPr>
          <p:cNvPr id="77" name="Google Shape;77;p17"/>
          <p:cNvSpPr txBox="1"/>
          <p:nvPr/>
        </p:nvSpPr>
        <p:spPr>
          <a:xfrm>
            <a:off x="301300" y="1044450"/>
            <a:ext cx="8168400" cy="2696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GB" sz="1600">
                <a:solidFill>
                  <a:schemeClr val="dk1"/>
                </a:solidFill>
              </a:rPr>
              <a:t>Disadvantages:</a:t>
            </a:r>
            <a:endParaRPr sz="1600">
              <a:solidFill>
                <a:schemeClr val="dk1"/>
              </a:solidFill>
            </a:endParaRPr>
          </a:p>
          <a:p>
            <a:pPr indent="0" lvl="0" marL="0" rtl="0" algn="l">
              <a:lnSpc>
                <a:spcPct val="115000"/>
              </a:lnSpc>
              <a:spcBef>
                <a:spcPts val="0"/>
              </a:spcBef>
              <a:spcAft>
                <a:spcPts val="0"/>
              </a:spcAft>
              <a:buNone/>
            </a:pPr>
            <a:r>
              <a:rPr lang="en-GB" sz="1600">
                <a:solidFill>
                  <a:schemeClr val="dk1"/>
                </a:solidFill>
              </a:rPr>
              <a:t>4. Privacy issue: employees may feel their personal data and behaviours are being tracked too closely.</a:t>
            </a:r>
            <a:endParaRPr sz="1600">
              <a:solidFill>
                <a:schemeClr val="dk1"/>
              </a:solidFill>
            </a:endParaRPr>
          </a:p>
          <a:p>
            <a:pPr indent="0" lvl="0" marL="0" rtl="0" algn="l">
              <a:lnSpc>
                <a:spcPct val="115000"/>
              </a:lnSpc>
              <a:spcBef>
                <a:spcPts val="0"/>
              </a:spcBef>
              <a:spcAft>
                <a:spcPts val="0"/>
              </a:spcAft>
              <a:buNone/>
            </a:pPr>
            <a:r>
              <a:rPr lang="en-GB" sz="1600">
                <a:solidFill>
                  <a:schemeClr val="dk1"/>
                </a:solidFill>
              </a:rPr>
              <a:t>5. Ethical issue: risk of unfair treatment or bias in AI decisions.</a:t>
            </a:r>
            <a:endParaRPr sz="1600">
              <a:solidFill>
                <a:schemeClr val="dk1"/>
              </a:solidFill>
            </a:endParaRPr>
          </a:p>
          <a:p>
            <a:pPr indent="0" lvl="0" marL="0" rtl="0" algn="l">
              <a:lnSpc>
                <a:spcPct val="115000"/>
              </a:lnSpc>
              <a:spcBef>
                <a:spcPts val="0"/>
              </a:spcBef>
              <a:spcAft>
                <a:spcPts val="0"/>
              </a:spcAft>
              <a:buNone/>
            </a:pPr>
            <a:r>
              <a:rPr lang="en-GB" sz="1600">
                <a:solidFill>
                  <a:schemeClr val="dk1"/>
                </a:solidFill>
              </a:rPr>
              <a:t>6. Legal issue: must comply with data protection (GDPR) principles such as transparency and minimisation.</a:t>
            </a:r>
            <a:endParaRPr sz="1600">
              <a:solidFill>
                <a:schemeClr val="dk1"/>
              </a:solidFill>
            </a:endParaRPr>
          </a:p>
          <a:p>
            <a:pPr indent="0" lvl="0" marL="0" rtl="0" algn="l">
              <a:lnSpc>
                <a:spcPct val="115000"/>
              </a:lnSpc>
              <a:spcBef>
                <a:spcPts val="0"/>
              </a:spcBef>
              <a:spcAft>
                <a:spcPts val="0"/>
              </a:spcAft>
              <a:buNone/>
            </a:pPr>
            <a:r>
              <a:rPr lang="en-GB" sz="1600">
                <a:solidFill>
                  <a:schemeClr val="dk1"/>
                </a:solidFill>
              </a:rPr>
              <a:t>7. Legal &amp; ethical: storing or analysing large volumes of personal data may breach proportionality.</a:t>
            </a:r>
            <a:endParaRPr sz="1600">
              <a:solidFill>
                <a:schemeClr val="dk1"/>
              </a:solidFill>
            </a:endParaRPr>
          </a:p>
          <a:p>
            <a:pPr indent="0" lvl="0" marL="0" rtl="0" algn="l">
              <a:spcBef>
                <a:spcPts val="0"/>
              </a:spcBef>
              <a:spcAft>
                <a:spcPts val="0"/>
              </a:spcAft>
              <a:buNone/>
            </a:pPr>
            <a:r>
              <a:t/>
            </a: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1" name="Shape 81"/>
        <p:cNvGrpSpPr/>
        <p:nvPr/>
      </p:nvGrpSpPr>
      <p:grpSpPr>
        <a:xfrm>
          <a:off x="0" y="0"/>
          <a:ext cx="0" cy="0"/>
          <a:chOff x="0" y="0"/>
          <a:chExt cx="0" cy="0"/>
        </a:xfrm>
      </p:grpSpPr>
      <p:sp>
        <p:nvSpPr>
          <p:cNvPr id="82" name="Google Shape;82;p18"/>
          <p:cNvSpPr txBox="1"/>
          <p:nvPr/>
        </p:nvSpPr>
        <p:spPr>
          <a:xfrm>
            <a:off x="301300" y="1044450"/>
            <a:ext cx="8168400" cy="960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GB" sz="1600">
                <a:solidFill>
                  <a:schemeClr val="dk1"/>
                </a:solidFill>
              </a:rPr>
              <a:t>Conclusion:</a:t>
            </a:r>
            <a:endParaRPr sz="1600">
              <a:solidFill>
                <a:schemeClr val="dk1"/>
              </a:solidFill>
            </a:endParaRPr>
          </a:p>
          <a:p>
            <a:pPr indent="0" lvl="0" marL="0" rtl="0" algn="l">
              <a:spcBef>
                <a:spcPts val="0"/>
              </a:spcBef>
              <a:spcAft>
                <a:spcPts val="0"/>
              </a:spcAft>
              <a:buNone/>
            </a:pPr>
            <a:r>
              <a:rPr lang="en-GB" sz="1600">
                <a:solidFill>
                  <a:schemeClr val="dk1"/>
                </a:solidFill>
              </a:rPr>
              <a:t>AI monitoring can be justified to protect resources, but privacy, trust and legal compliance must be addressed with transparency, minimal data use and consent.</a:t>
            </a:r>
            <a:endParaRPr sz="1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86" name="Shape 86"/>
        <p:cNvGrpSpPr/>
        <p:nvPr/>
      </p:nvGrpSpPr>
      <p:grpSpPr>
        <a:xfrm>
          <a:off x="0" y="0"/>
          <a:ext cx="0" cy="0"/>
          <a:chOff x="0" y="0"/>
          <a:chExt cx="0" cy="0"/>
        </a:xfrm>
      </p:grpSpPr>
      <p:pic>
        <p:nvPicPr>
          <p:cNvPr id="87" name="Google Shape;87;p19"/>
          <p:cNvPicPr preferRelativeResize="0"/>
          <p:nvPr/>
        </p:nvPicPr>
        <p:blipFill>
          <a:blip r:embed="rId3">
            <a:alphaModFix/>
          </a:blip>
          <a:stretch>
            <a:fillRect/>
          </a:stretch>
        </p:blipFill>
        <p:spPr>
          <a:xfrm>
            <a:off x="8077849" y="353850"/>
            <a:ext cx="720000" cy="720000"/>
          </a:xfrm>
          <a:prstGeom prst="rect">
            <a:avLst/>
          </a:prstGeom>
          <a:noFill/>
          <a:ln>
            <a:noFill/>
          </a:ln>
        </p:spPr>
      </p:pic>
      <p:sp>
        <p:nvSpPr>
          <p:cNvPr id="88" name="Google Shape;88;p19"/>
          <p:cNvSpPr txBox="1"/>
          <p:nvPr/>
        </p:nvSpPr>
        <p:spPr>
          <a:xfrm>
            <a:off x="373675" y="3642420"/>
            <a:ext cx="4208700" cy="37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500">
                <a:solidFill>
                  <a:srgbClr val="FFFFFF"/>
                </a:solidFill>
                <a:latin typeface="Titillium Web"/>
                <a:ea typeface="Titillium Web"/>
                <a:cs typeface="Titillium Web"/>
                <a:sym typeface="Titillium Web"/>
              </a:rPr>
              <a:t>Ada Computer Science Team</a:t>
            </a:r>
            <a:endParaRPr b="1" sz="1500">
              <a:solidFill>
                <a:srgbClr val="FFFFFF"/>
              </a:solidFill>
              <a:latin typeface="Titillium Web"/>
              <a:ea typeface="Titillium Web"/>
              <a:cs typeface="Titillium Web"/>
              <a:sym typeface="Titillium Web"/>
            </a:endParaRPr>
          </a:p>
        </p:txBody>
      </p:sp>
      <p:sp>
        <p:nvSpPr>
          <p:cNvPr id="89" name="Google Shape;89;p19"/>
          <p:cNvSpPr txBox="1"/>
          <p:nvPr/>
        </p:nvSpPr>
        <p:spPr>
          <a:xfrm>
            <a:off x="373675" y="2709915"/>
            <a:ext cx="8074200" cy="44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FFFFFF"/>
              </a:solidFill>
              <a:latin typeface="Titillium Web Light"/>
              <a:ea typeface="Titillium Web Light"/>
              <a:cs typeface="Titillium Web Light"/>
              <a:sym typeface="Titillium Web Light"/>
            </a:endParaRPr>
          </a:p>
        </p:txBody>
      </p:sp>
      <p:sp>
        <p:nvSpPr>
          <p:cNvPr id="90" name="Google Shape;90;p19"/>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lang="en-GB" sz="2400">
                <a:solidFill>
                  <a:schemeClr val="lt1"/>
                </a:solidFill>
                <a:latin typeface="Titillium Web"/>
                <a:ea typeface="Titillium Web"/>
                <a:cs typeface="Titillium Web"/>
                <a:sym typeface="Titillium Web"/>
              </a:rPr>
              <a:t>Ada, the National College for Digital Skills</a:t>
            </a:r>
            <a:br>
              <a:rPr b="1" lang="en-GB" sz="4000">
                <a:solidFill>
                  <a:srgbClr val="FFFFFF"/>
                </a:solidFill>
                <a:latin typeface="Montserrat Alternates"/>
                <a:ea typeface="Montserrat Alternates"/>
                <a:cs typeface="Montserrat Alternates"/>
                <a:sym typeface="Montserrat Alternates"/>
              </a:rPr>
            </a:br>
            <a:r>
              <a:rPr b="1" lang="en-GB" sz="4000">
                <a:solidFill>
                  <a:srgbClr val="FFFFFF"/>
                </a:solidFill>
                <a:latin typeface="Titillium Web"/>
                <a:ea typeface="Titillium Web"/>
                <a:cs typeface="Titillium Web"/>
                <a:sym typeface="Titillium Web"/>
              </a:rPr>
              <a:t>GCSE Revision - Extended written Questions</a:t>
            </a:r>
            <a:endParaRPr b="1" sz="4000">
              <a:solidFill>
                <a:srgbClr val="FFFFFF"/>
              </a:solidFill>
              <a:latin typeface="Titillium Web"/>
              <a:ea typeface="Titillium Web"/>
              <a:cs typeface="Titillium Web"/>
              <a:sym typeface="Titillium Web"/>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4" name="Shape 94"/>
        <p:cNvGrpSpPr/>
        <p:nvPr/>
      </p:nvGrpSpPr>
      <p:grpSpPr>
        <a:xfrm>
          <a:off x="0" y="0"/>
          <a:ext cx="0" cy="0"/>
          <a:chOff x="0" y="0"/>
          <a:chExt cx="0" cy="0"/>
        </a:xfrm>
      </p:grpSpPr>
      <p:sp>
        <p:nvSpPr>
          <p:cNvPr id="95" name="Google Shape;95;p20"/>
          <p:cNvSpPr txBox="1"/>
          <p:nvPr/>
        </p:nvSpPr>
        <p:spPr>
          <a:xfrm>
            <a:off x="37885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GB" sz="4000">
                <a:solidFill>
                  <a:schemeClr val="lt1"/>
                </a:solidFill>
                <a:latin typeface="Titillium Web"/>
                <a:ea typeface="Titillium Web"/>
                <a:cs typeface="Titillium Web"/>
                <a:sym typeface="Titillium Web"/>
              </a:rPr>
              <a:t> Networks and wireless technologies</a:t>
            </a:r>
            <a:endParaRPr b="1" sz="4000">
              <a:solidFill>
                <a:schemeClr val="lt1"/>
              </a:solidFill>
              <a:latin typeface="Titillium Web"/>
              <a:ea typeface="Titillium Web"/>
              <a:cs typeface="Titillium Web"/>
              <a:sym typeface="Titillium Web"/>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9" name="Shape 99"/>
        <p:cNvGrpSpPr/>
        <p:nvPr/>
      </p:nvGrpSpPr>
      <p:grpSpPr>
        <a:xfrm>
          <a:off x="0" y="0"/>
          <a:ext cx="0" cy="0"/>
          <a:chOff x="0" y="0"/>
          <a:chExt cx="0" cy="0"/>
        </a:xfrm>
      </p:grpSpPr>
      <p:sp>
        <p:nvSpPr>
          <p:cNvPr id="100" name="Google Shape;100;p21"/>
          <p:cNvSpPr txBox="1"/>
          <p:nvPr/>
        </p:nvSpPr>
        <p:spPr>
          <a:xfrm>
            <a:off x="614550" y="814875"/>
            <a:ext cx="73278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2000">
                <a:solidFill>
                  <a:schemeClr val="dk1"/>
                </a:solidFill>
              </a:rPr>
              <a:t>Explain </a:t>
            </a:r>
            <a:r>
              <a:rPr b="1" lang="en-GB" sz="2000">
                <a:solidFill>
                  <a:schemeClr val="dk1"/>
                </a:solidFill>
              </a:rPr>
              <a:t>why</a:t>
            </a:r>
            <a:r>
              <a:rPr lang="en-GB" sz="2000">
                <a:solidFill>
                  <a:schemeClr val="dk1"/>
                </a:solidFill>
              </a:rPr>
              <a:t> and </a:t>
            </a:r>
            <a:r>
              <a:rPr b="1" lang="en-GB" sz="2000">
                <a:solidFill>
                  <a:schemeClr val="dk1"/>
                </a:solidFill>
              </a:rPr>
              <a:t>how</a:t>
            </a:r>
            <a:r>
              <a:rPr lang="en-GB" sz="2000">
                <a:solidFill>
                  <a:schemeClr val="dk1"/>
                </a:solidFill>
              </a:rPr>
              <a:t> a business might implement a virtual private network (VPN) for its remote workers. [8]</a:t>
            </a:r>
            <a:endParaRPr sz="20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