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Titillium Web SemiBold"/>
      <p:regular r:id="rId37"/>
      <p:bold r:id="rId38"/>
      <p:italic r:id="rId39"/>
      <p:boldItalic r:id="rId40"/>
    </p:embeddedFont>
    <p:embeddedFont>
      <p:font typeface="Inter"/>
      <p:regular r:id="rId41"/>
      <p:bold r:id="rId42"/>
      <p:italic r:id="rId43"/>
      <p:boldItalic r:id="rId44"/>
    </p:embeddedFont>
    <p:embeddedFont>
      <p:font typeface="Titillium Web"/>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Luke Hick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TitilliumWebSemiBold-boldItalic.fntdata"/><Relationship Id="rId20" Type="http://schemas.openxmlformats.org/officeDocument/2006/relationships/slide" Target="slides/slide14.xml"/><Relationship Id="rId42" Type="http://schemas.openxmlformats.org/officeDocument/2006/relationships/font" Target="fonts/Inter-bold.fntdata"/><Relationship Id="rId41" Type="http://schemas.openxmlformats.org/officeDocument/2006/relationships/font" Target="fonts/Inter-regular.fntdata"/><Relationship Id="rId22" Type="http://schemas.openxmlformats.org/officeDocument/2006/relationships/slide" Target="slides/slide16.xml"/><Relationship Id="rId44" Type="http://schemas.openxmlformats.org/officeDocument/2006/relationships/font" Target="fonts/Inter-boldItalic.fntdata"/><Relationship Id="rId21" Type="http://schemas.openxmlformats.org/officeDocument/2006/relationships/slide" Target="slides/slide15.xml"/><Relationship Id="rId43" Type="http://schemas.openxmlformats.org/officeDocument/2006/relationships/font" Target="fonts/Inter-italic.fntdata"/><Relationship Id="rId24" Type="http://schemas.openxmlformats.org/officeDocument/2006/relationships/slide" Target="slides/slide18.xml"/><Relationship Id="rId46" Type="http://schemas.openxmlformats.org/officeDocument/2006/relationships/font" Target="fonts/TitilliumWeb-bold.fntdata"/><Relationship Id="rId23" Type="http://schemas.openxmlformats.org/officeDocument/2006/relationships/slide" Target="slides/slide17.xml"/><Relationship Id="rId45" Type="http://schemas.openxmlformats.org/officeDocument/2006/relationships/font" Target="fonts/TitilliumWeb-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TitilliumWeb-boldItalic.fntdata"/><Relationship Id="rId25" Type="http://schemas.openxmlformats.org/officeDocument/2006/relationships/slide" Target="slides/slide19.xml"/><Relationship Id="rId47" Type="http://schemas.openxmlformats.org/officeDocument/2006/relationships/font" Target="fonts/TitilliumWeb-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TitilliumWebSemiBold-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TitilliumWebSemiBold-italic.fntdata"/><Relationship Id="rId16" Type="http://schemas.openxmlformats.org/officeDocument/2006/relationships/slide" Target="slides/slide10.xml"/><Relationship Id="rId38" Type="http://schemas.openxmlformats.org/officeDocument/2006/relationships/font" Target="fonts/TitilliumWebSemiBold-bold.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4-27T09:28:30.951">
    <p:pos x="277" y="1377"/>
    <p:text>@regina@ada.ac.uk FYI I cant open this so I doubt the schools will be able to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39a4d1ea77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39a4d1ea77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d631d9ce7b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d631d9ce7b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d631d9ce7b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d631d9ce7b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da7d62180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da7d62180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da7d62180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da7d62180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da7d62180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da7d62180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d631d9ce7b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d631d9ce7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d631d9ce7b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d631d9ce7b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d631d9ce7b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d631d9ce7b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d631d9ce7b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d631d9ce7b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d631d9ce7b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d631d9ce7b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d631d9ce7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d631d9ce7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d631d9ce7b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d631d9ce7b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d631d9ce7b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d631d9ce7b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d631d9ce7b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d631d9ce7b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d631d9ce7b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d631d9ce7b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d631d9ce7b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d631d9ce7b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d631d9ce7b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d631d9ce7b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9a455ef5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9a455ef5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d631d9ce7b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d631d9ce7b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d631d9ce7b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d631d9ce7b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d631d9ce7b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d631d9ce7b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9a4d1ea77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9a4d1ea7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9a5b14707a_0_1: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39a5b14707a_0_1:notes"/>
          <p:cNvSpPr/>
          <p:nvPr>
            <p:ph idx="2" type="sldImg"/>
          </p:nvPr>
        </p:nvSpPr>
        <p:spPr>
          <a:xfrm>
            <a:off x="71812" y="687097"/>
            <a:ext cx="6714300" cy="3428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9a4d1ea77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9a4d1ea77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d631d9ce7b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d631d9ce7b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9a4d1ea77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9a4d1ea77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9a4dbf1ff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9a4dbf1ff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9a4dbf1ff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9a4dbf1ff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d631d9ce7b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d631d9ce7b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showMasterSp="0">
  <p:cSld name="Blank">
    <p:bg>
      <p:bgPr>
        <a:solidFill>
          <a:schemeClr val="lt1"/>
        </a:solidFill>
      </p:bgPr>
    </p:bg>
    <p:spTree>
      <p:nvGrpSpPr>
        <p:cNvPr id="50"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1.jpg"/><Relationship Id="rId4" Type="http://schemas.openxmlformats.org/officeDocument/2006/relationships/image" Target="../media/image29.jpg"/><Relationship Id="rId5" Type="http://schemas.openxmlformats.org/officeDocument/2006/relationships/image" Target="../media/image33.jpg"/><Relationship Id="rId6" Type="http://schemas.openxmlformats.org/officeDocument/2006/relationships/image" Target="../media/image32.jpg"/><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16.png"/><Relationship Id="rId12"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hyperlink" Target="https://notebooklm.google.com/notebook/a45e2163-c8ba-4b9a-bb06-5f52c0b44ced" TargetMode="Externa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30.png"/><Relationship Id="rId8" Type="http://schemas.openxmlformats.org/officeDocument/2006/relationships/image" Target="../media/image28.png"/></Relationships>
</file>

<file path=ppt/slides/_rels/slide7.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25.png"/><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26.png"/><Relationship Id="rId5" Type="http://schemas.openxmlformats.org/officeDocument/2006/relationships/image" Target="../media/image21.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23.png"/></Relationships>
</file>

<file path=ppt/slides/_rels/slide8.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25.png"/><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26.png"/><Relationship Id="rId5" Type="http://schemas.openxmlformats.org/officeDocument/2006/relationships/image" Target="../media/image21.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BADDB"/>
        </a:solidFill>
      </p:bgPr>
    </p:bg>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latin typeface="Titillium Web SemiBold"/>
                <a:ea typeface="Titillium Web SemiBold"/>
                <a:cs typeface="Titillium Web SemiBold"/>
                <a:sym typeface="Titillium Web SemiBold"/>
              </a:rPr>
              <a:t>LEGAL, MORAL, &amp; ETHICAL ISSUES IN COMPUTING</a:t>
            </a:r>
            <a:endParaRPr>
              <a:latin typeface="Titillium Web SemiBold"/>
              <a:ea typeface="Titillium Web SemiBold"/>
              <a:cs typeface="Titillium Web SemiBold"/>
              <a:sym typeface="Titillium Web SemiBold"/>
            </a:endParaRPr>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35"/>
              <a:buNone/>
            </a:pPr>
            <a:r>
              <a:rPr lang="en-GB" sz="2580">
                <a:solidFill>
                  <a:schemeClr val="dk1"/>
                </a:solidFill>
                <a:latin typeface="Titillium Web"/>
                <a:ea typeface="Titillium Web"/>
                <a:cs typeface="Titillium Web"/>
                <a:sym typeface="Titillium Web"/>
              </a:rPr>
              <a:t>Navigating the Complex Landscape of </a:t>
            </a:r>
            <a:endParaRPr sz="2580">
              <a:solidFill>
                <a:schemeClr val="dk1"/>
              </a:solidFill>
              <a:latin typeface="Titillium Web"/>
              <a:ea typeface="Titillium Web"/>
              <a:cs typeface="Titillium Web"/>
              <a:sym typeface="Titillium Web"/>
            </a:endParaRPr>
          </a:p>
          <a:p>
            <a:pPr indent="0" lvl="0" marL="0" rtl="0" algn="ctr">
              <a:spcBef>
                <a:spcPts val="0"/>
              </a:spcBef>
              <a:spcAft>
                <a:spcPts val="0"/>
              </a:spcAft>
              <a:buSzPts val="935"/>
              <a:buNone/>
            </a:pPr>
            <a:r>
              <a:rPr lang="en-GB" sz="2580">
                <a:solidFill>
                  <a:schemeClr val="dk1"/>
                </a:solidFill>
                <a:latin typeface="Titillium Web"/>
                <a:ea typeface="Titillium Web"/>
                <a:cs typeface="Titillium Web"/>
                <a:sym typeface="Titillium Web"/>
              </a:rPr>
              <a:t>Technology and Society</a:t>
            </a:r>
            <a:endParaRPr sz="2580">
              <a:solidFill>
                <a:schemeClr val="dk1"/>
              </a:solidFill>
              <a:latin typeface="Titillium Web"/>
              <a:ea typeface="Titillium Web"/>
              <a:cs typeface="Titillium Web"/>
              <a:sym typeface="Titillium Web"/>
            </a:endParaRPr>
          </a:p>
        </p:txBody>
      </p:sp>
      <p:pic>
        <p:nvPicPr>
          <p:cNvPr id="57" name="Google Shape;57;p14"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3"/>
          <p:cNvSpPr/>
          <p:nvPr/>
        </p:nvSpPr>
        <p:spPr>
          <a:xfrm>
            <a:off x="402600" y="1286370"/>
            <a:ext cx="8346600" cy="1305900"/>
          </a:xfrm>
          <a:prstGeom prst="rect">
            <a:avLst/>
          </a:prstGeom>
          <a:noFill/>
          <a:ln cap="flat" cmpd="sng" w="19050">
            <a:solidFill>
              <a:srgbClr val="9CCC3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 name="Google Shape;238;p23"/>
          <p:cNvSpPr txBox="1"/>
          <p:nvPr/>
        </p:nvSpPr>
        <p:spPr>
          <a:xfrm>
            <a:off x="412050" y="683995"/>
            <a:ext cx="8771400" cy="429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2788">
                <a:solidFill>
                  <a:schemeClr val="dk1"/>
                </a:solidFill>
                <a:latin typeface="Titillium Web"/>
                <a:ea typeface="Titillium Web"/>
                <a:cs typeface="Titillium Web"/>
                <a:sym typeface="Titillium Web"/>
              </a:rPr>
              <a:t>Scenario</a:t>
            </a:r>
            <a:r>
              <a:rPr b="1" lang="en-GB" sz="2788">
                <a:solidFill>
                  <a:schemeClr val="dk1"/>
                </a:solidFill>
                <a:latin typeface="Titillium Web"/>
                <a:ea typeface="Titillium Web"/>
                <a:cs typeface="Titillium Web"/>
                <a:sym typeface="Titillium Web"/>
              </a:rPr>
              <a:t>: Autonomous Robots in Warehousing </a:t>
            </a:r>
            <a:endParaRPr sz="1250">
              <a:solidFill>
                <a:schemeClr val="dk1"/>
              </a:solidFill>
              <a:latin typeface="Titillium Web"/>
              <a:ea typeface="Titillium Web"/>
              <a:cs typeface="Titillium Web"/>
              <a:sym typeface="Titillium Web"/>
            </a:endParaRPr>
          </a:p>
        </p:txBody>
      </p:sp>
      <p:pic>
        <p:nvPicPr>
          <p:cNvPr id="239" name="Google Shape;239;p23"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
        <p:nvSpPr>
          <p:cNvPr id="240" name="Google Shape;240;p23"/>
          <p:cNvSpPr txBox="1"/>
          <p:nvPr/>
        </p:nvSpPr>
        <p:spPr>
          <a:xfrm>
            <a:off x="831598" y="1434265"/>
            <a:ext cx="7480800" cy="1010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188">
                <a:solidFill>
                  <a:schemeClr val="dk1"/>
                </a:solidFill>
                <a:latin typeface="Titillium Web"/>
                <a:ea typeface="Titillium Web"/>
                <a:cs typeface="Titillium Web"/>
                <a:sym typeface="Titillium Web"/>
              </a:rPr>
              <a:t>“A company plans to replace its human warehouse workers with autonomous robots. Discuss the Ethical and Cultural issues of this decision.”</a:t>
            </a:r>
            <a:endParaRPr sz="650">
              <a:solidFill>
                <a:schemeClr val="dk1"/>
              </a:solidFill>
              <a:latin typeface="Titillium Web"/>
              <a:ea typeface="Titillium Web"/>
              <a:cs typeface="Titillium Web"/>
              <a:sym typeface="Titillium Web"/>
            </a:endParaRPr>
          </a:p>
        </p:txBody>
      </p:sp>
      <p:sp>
        <p:nvSpPr>
          <p:cNvPr id="241" name="Google Shape;241;p23"/>
          <p:cNvSpPr/>
          <p:nvPr/>
        </p:nvSpPr>
        <p:spPr>
          <a:xfrm>
            <a:off x="402600" y="2710220"/>
            <a:ext cx="8346600" cy="2238900"/>
          </a:xfrm>
          <a:prstGeom prst="rect">
            <a:avLst/>
          </a:prstGeom>
          <a:noFill/>
          <a:ln cap="flat" cmpd="sng" w="19050">
            <a:solidFill>
              <a:srgbClr val="9CCC3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 name="Google Shape;242;p23"/>
          <p:cNvSpPr txBox="1"/>
          <p:nvPr/>
        </p:nvSpPr>
        <p:spPr>
          <a:xfrm>
            <a:off x="831600" y="2765649"/>
            <a:ext cx="8511900" cy="2112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288">
                <a:solidFill>
                  <a:srgbClr val="9CCC3C"/>
                </a:solidFill>
                <a:latin typeface="Titillium Web SemiBold"/>
                <a:ea typeface="Titillium Web SemiBold"/>
                <a:cs typeface="Titillium Web SemiBold"/>
                <a:sym typeface="Titillium Web SemiBold"/>
              </a:rPr>
              <a:t>I-D-E-A-L</a:t>
            </a:r>
            <a:r>
              <a:rPr lang="en-GB" sz="2288">
                <a:solidFill>
                  <a:srgbClr val="9CCC3C"/>
                </a:solidFill>
                <a:latin typeface="Titillium Web"/>
                <a:ea typeface="Titillium Web"/>
                <a:cs typeface="Titillium Web"/>
                <a:sym typeface="Titillium Web"/>
              </a:rPr>
              <a:t> </a:t>
            </a:r>
            <a:r>
              <a:rPr lang="en-GB" sz="2288">
                <a:solidFill>
                  <a:schemeClr val="dk1"/>
                </a:solidFill>
                <a:latin typeface="Titillium Web SemiBold"/>
                <a:ea typeface="Titillium Web SemiBold"/>
                <a:cs typeface="Titillium Web SemiBold"/>
                <a:sym typeface="Titillium Web SemiBold"/>
              </a:rPr>
              <a:t>Response Structure</a:t>
            </a:r>
            <a:endParaRPr sz="2288">
              <a:solidFill>
                <a:schemeClr val="dk1"/>
              </a:solidFill>
              <a:latin typeface="Titillium Web SemiBold"/>
              <a:ea typeface="Titillium Web SemiBold"/>
              <a:cs typeface="Titillium Web SemiBold"/>
              <a:sym typeface="Titillium Web SemiBold"/>
            </a:endParaRPr>
          </a:p>
          <a:p>
            <a:pPr indent="-373856" lvl="0" marL="457200" marR="0" rtl="0" algn="l">
              <a:spcBef>
                <a:spcPts val="0"/>
              </a:spcBef>
              <a:spcAft>
                <a:spcPts val="0"/>
              </a:spcAft>
              <a:buClr>
                <a:schemeClr val="dk1"/>
              </a:buClr>
              <a:buSzPts val="2288"/>
              <a:buFont typeface="Titillium Web"/>
              <a:buChar char="●"/>
            </a:pPr>
            <a:r>
              <a:rPr lang="en-GB" sz="2288">
                <a:solidFill>
                  <a:srgbClr val="9CCC3C"/>
                </a:solidFill>
                <a:latin typeface="Titillium Web SemiBold"/>
                <a:ea typeface="Titillium Web SemiBold"/>
                <a:cs typeface="Titillium Web SemiBold"/>
                <a:sym typeface="Titillium Web SemiBold"/>
              </a:rPr>
              <a:t>I</a:t>
            </a:r>
            <a:r>
              <a:rPr lang="en-GB" sz="2288">
                <a:solidFill>
                  <a:schemeClr val="dk1"/>
                </a:solidFill>
                <a:latin typeface="Titillium Web SemiBold"/>
                <a:ea typeface="Titillium Web SemiBold"/>
                <a:cs typeface="Titillium Web SemiBold"/>
                <a:sym typeface="Titillium Web SemiBold"/>
              </a:rPr>
              <a:t> - Identify:</a:t>
            </a:r>
            <a:r>
              <a:rPr lang="en-GB" sz="2288">
                <a:solidFill>
                  <a:schemeClr val="dk1"/>
                </a:solidFill>
                <a:latin typeface="Titillium Web"/>
                <a:ea typeface="Titillium Web"/>
                <a:cs typeface="Titillium Web"/>
                <a:sym typeface="Titillium Web"/>
              </a:rPr>
              <a:t> One ethical issue is…</a:t>
            </a:r>
            <a:endParaRPr sz="2288">
              <a:solidFill>
                <a:schemeClr val="dk1"/>
              </a:solidFill>
              <a:latin typeface="Titillium Web"/>
              <a:ea typeface="Titillium Web"/>
              <a:cs typeface="Titillium Web"/>
              <a:sym typeface="Titillium Web"/>
            </a:endParaRPr>
          </a:p>
          <a:p>
            <a:pPr indent="-373856" lvl="0" marL="457200" marR="0" rtl="0" algn="l">
              <a:spcBef>
                <a:spcPts val="0"/>
              </a:spcBef>
              <a:spcAft>
                <a:spcPts val="0"/>
              </a:spcAft>
              <a:buClr>
                <a:schemeClr val="dk1"/>
              </a:buClr>
              <a:buSzPts val="2288"/>
              <a:buFont typeface="Titillium Web"/>
              <a:buChar char="●"/>
            </a:pPr>
            <a:r>
              <a:rPr lang="en-GB" sz="2288">
                <a:solidFill>
                  <a:srgbClr val="9CCC3C"/>
                </a:solidFill>
                <a:latin typeface="Titillium Web SemiBold"/>
                <a:ea typeface="Titillium Web SemiBold"/>
                <a:cs typeface="Titillium Web SemiBold"/>
                <a:sym typeface="Titillium Web SemiBold"/>
              </a:rPr>
              <a:t>D</a:t>
            </a:r>
            <a:r>
              <a:rPr lang="en-GB" sz="2288">
                <a:solidFill>
                  <a:schemeClr val="dk1"/>
                </a:solidFill>
                <a:latin typeface="Titillium Web SemiBold"/>
                <a:ea typeface="Titillium Web SemiBold"/>
                <a:cs typeface="Titillium Web SemiBold"/>
                <a:sym typeface="Titillium Web SemiBold"/>
              </a:rPr>
              <a:t> - Describe:</a:t>
            </a:r>
            <a:r>
              <a:rPr lang="en-GB" sz="2288">
                <a:solidFill>
                  <a:schemeClr val="dk1"/>
                </a:solidFill>
                <a:latin typeface="Titillium Web"/>
                <a:ea typeface="Titillium Web"/>
                <a:cs typeface="Titillium Web"/>
                <a:sym typeface="Titillium Web"/>
              </a:rPr>
              <a:t> This means…</a:t>
            </a:r>
            <a:endParaRPr sz="2288">
              <a:solidFill>
                <a:schemeClr val="dk1"/>
              </a:solidFill>
              <a:latin typeface="Titillium Web"/>
              <a:ea typeface="Titillium Web"/>
              <a:cs typeface="Titillium Web"/>
              <a:sym typeface="Titillium Web"/>
            </a:endParaRPr>
          </a:p>
          <a:p>
            <a:pPr indent="-373856" lvl="0" marL="457200" marR="0" rtl="0" algn="l">
              <a:spcBef>
                <a:spcPts val="0"/>
              </a:spcBef>
              <a:spcAft>
                <a:spcPts val="0"/>
              </a:spcAft>
              <a:buClr>
                <a:schemeClr val="dk1"/>
              </a:buClr>
              <a:buSzPts val="2288"/>
              <a:buFont typeface="Titillium Web"/>
              <a:buChar char="●"/>
            </a:pPr>
            <a:r>
              <a:rPr lang="en-GB" sz="2288">
                <a:solidFill>
                  <a:srgbClr val="9CCC3C"/>
                </a:solidFill>
                <a:latin typeface="Titillium Web SemiBold"/>
                <a:ea typeface="Titillium Web SemiBold"/>
                <a:cs typeface="Titillium Web SemiBold"/>
                <a:sym typeface="Titillium Web SemiBold"/>
              </a:rPr>
              <a:t>E</a:t>
            </a:r>
            <a:r>
              <a:rPr lang="en-GB" sz="2288">
                <a:solidFill>
                  <a:schemeClr val="dk1"/>
                </a:solidFill>
                <a:latin typeface="Titillium Web SemiBold"/>
                <a:ea typeface="Titillium Web SemiBold"/>
                <a:cs typeface="Titillium Web SemiBold"/>
                <a:sym typeface="Titillium Web SemiBold"/>
              </a:rPr>
              <a:t> - Explain:</a:t>
            </a:r>
            <a:r>
              <a:rPr lang="en-GB" sz="2288">
                <a:solidFill>
                  <a:schemeClr val="dk1"/>
                </a:solidFill>
                <a:latin typeface="Titillium Web"/>
                <a:ea typeface="Titillium Web"/>
                <a:cs typeface="Titillium Web"/>
                <a:sym typeface="Titillium Web"/>
              </a:rPr>
              <a:t> This affects people because…</a:t>
            </a:r>
            <a:endParaRPr sz="2288">
              <a:solidFill>
                <a:schemeClr val="dk1"/>
              </a:solidFill>
              <a:latin typeface="Titillium Web"/>
              <a:ea typeface="Titillium Web"/>
              <a:cs typeface="Titillium Web"/>
              <a:sym typeface="Titillium Web"/>
            </a:endParaRPr>
          </a:p>
          <a:p>
            <a:pPr indent="-373856" lvl="0" marL="457200" marR="0" rtl="0" algn="l">
              <a:spcBef>
                <a:spcPts val="0"/>
              </a:spcBef>
              <a:spcAft>
                <a:spcPts val="0"/>
              </a:spcAft>
              <a:buClr>
                <a:schemeClr val="dk1"/>
              </a:buClr>
              <a:buSzPts val="2288"/>
              <a:buFont typeface="Titillium Web"/>
              <a:buChar char="●"/>
            </a:pPr>
            <a:r>
              <a:rPr lang="en-GB" sz="2288">
                <a:solidFill>
                  <a:srgbClr val="9CCC3C"/>
                </a:solidFill>
                <a:latin typeface="Titillium Web SemiBold"/>
                <a:ea typeface="Titillium Web SemiBold"/>
                <a:cs typeface="Titillium Web SemiBold"/>
                <a:sym typeface="Titillium Web SemiBold"/>
              </a:rPr>
              <a:t>A</a:t>
            </a:r>
            <a:r>
              <a:rPr lang="en-GB" sz="2288">
                <a:solidFill>
                  <a:schemeClr val="dk1"/>
                </a:solidFill>
                <a:latin typeface="Titillium Web SemiBold"/>
                <a:ea typeface="Titillium Web SemiBold"/>
                <a:cs typeface="Titillium Web SemiBold"/>
                <a:sym typeface="Titillium Web SemiBold"/>
              </a:rPr>
              <a:t> - Analyse:</a:t>
            </a:r>
            <a:r>
              <a:rPr lang="en-GB" sz="2288">
                <a:solidFill>
                  <a:schemeClr val="dk1"/>
                </a:solidFill>
                <a:latin typeface="Titillium Web"/>
                <a:ea typeface="Titillium Web"/>
                <a:cs typeface="Titillium Web"/>
                <a:sym typeface="Titillium Web"/>
              </a:rPr>
              <a:t> On one hand… however…</a:t>
            </a:r>
            <a:endParaRPr sz="2288">
              <a:solidFill>
                <a:schemeClr val="dk1"/>
              </a:solidFill>
              <a:latin typeface="Titillium Web"/>
              <a:ea typeface="Titillium Web"/>
              <a:cs typeface="Titillium Web"/>
              <a:sym typeface="Titillium Web"/>
            </a:endParaRPr>
          </a:p>
          <a:p>
            <a:pPr indent="-373856" lvl="0" marL="457200" marR="0" rtl="0" algn="l">
              <a:spcBef>
                <a:spcPts val="0"/>
              </a:spcBef>
              <a:spcAft>
                <a:spcPts val="0"/>
              </a:spcAft>
              <a:buClr>
                <a:schemeClr val="dk1"/>
              </a:buClr>
              <a:buSzPts val="2288"/>
              <a:buFont typeface="Titillium Web"/>
              <a:buChar char="●"/>
            </a:pPr>
            <a:r>
              <a:rPr lang="en-GB" sz="2288">
                <a:solidFill>
                  <a:srgbClr val="9CCC3C"/>
                </a:solidFill>
                <a:latin typeface="Titillium Web SemiBold"/>
                <a:ea typeface="Titillium Web SemiBold"/>
                <a:cs typeface="Titillium Web SemiBold"/>
                <a:sym typeface="Titillium Web SemiBold"/>
              </a:rPr>
              <a:t>L</a:t>
            </a:r>
            <a:r>
              <a:rPr lang="en-GB" sz="2288">
                <a:solidFill>
                  <a:schemeClr val="dk1"/>
                </a:solidFill>
                <a:latin typeface="Titillium Web SemiBold"/>
                <a:ea typeface="Titillium Web SemiBold"/>
                <a:cs typeface="Titillium Web SemiBold"/>
                <a:sym typeface="Titillium Web SemiBold"/>
              </a:rPr>
              <a:t> - Link:</a:t>
            </a:r>
            <a:r>
              <a:rPr lang="en-GB" sz="2288">
                <a:solidFill>
                  <a:schemeClr val="dk1"/>
                </a:solidFill>
                <a:latin typeface="Titillium Web"/>
                <a:ea typeface="Titillium Web"/>
                <a:cs typeface="Titillium Web"/>
                <a:sym typeface="Titillium Web"/>
              </a:rPr>
              <a:t> Therefore, in this situation…</a:t>
            </a:r>
            <a:endParaRPr sz="2288">
              <a:solidFill>
                <a:schemeClr val="dk1"/>
              </a:solidFill>
              <a:latin typeface="Titillium Web"/>
              <a:ea typeface="Titillium Web"/>
              <a:cs typeface="Titillium Web"/>
              <a:sym typeface="Titillium Web"/>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4"/>
          <p:cNvSpPr/>
          <p:nvPr/>
        </p:nvSpPr>
        <p:spPr>
          <a:xfrm>
            <a:off x="0" y="3175"/>
            <a:ext cx="9184200" cy="898200"/>
          </a:xfrm>
          <a:prstGeom prst="rect">
            <a:avLst/>
          </a:prstGeom>
          <a:solidFill>
            <a:srgbClr val="F0835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48" name="Google Shape;248;p24"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
        <p:nvSpPr>
          <p:cNvPr id="249" name="Google Shape;249;p24"/>
          <p:cNvSpPr txBox="1"/>
          <p:nvPr/>
        </p:nvSpPr>
        <p:spPr>
          <a:xfrm>
            <a:off x="372725" y="238125"/>
            <a:ext cx="8771400" cy="429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2788">
                <a:solidFill>
                  <a:schemeClr val="dk1"/>
                </a:solidFill>
                <a:latin typeface="Titillium Web"/>
                <a:ea typeface="Titillium Web"/>
                <a:cs typeface="Titillium Web"/>
                <a:sym typeface="Titillium Web"/>
              </a:rPr>
              <a:t>How many marks?</a:t>
            </a:r>
            <a:endParaRPr sz="1250">
              <a:solidFill>
                <a:schemeClr val="dk1"/>
              </a:solidFill>
              <a:latin typeface="Titillium Web"/>
              <a:ea typeface="Titillium Web"/>
              <a:cs typeface="Titillium Web"/>
              <a:sym typeface="Titillium Web"/>
            </a:endParaRPr>
          </a:p>
        </p:txBody>
      </p:sp>
      <p:sp>
        <p:nvSpPr>
          <p:cNvPr id="250" name="Google Shape;250;p24"/>
          <p:cNvSpPr txBox="1"/>
          <p:nvPr/>
        </p:nvSpPr>
        <p:spPr>
          <a:xfrm>
            <a:off x="224625" y="1191048"/>
            <a:ext cx="3717600" cy="1920900"/>
          </a:xfrm>
          <a:prstGeom prst="rect">
            <a:avLst/>
          </a:prstGeom>
          <a:solidFill>
            <a:srgbClr val="6CB8E7"/>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GB" sz="1300">
                <a:solidFill>
                  <a:schemeClr val="dk1"/>
                </a:solidFill>
                <a:latin typeface="Titillium Web"/>
                <a:ea typeface="Titillium Web"/>
                <a:cs typeface="Titillium Web"/>
                <a:sym typeface="Titillium Web"/>
              </a:rPr>
              <a:t>One ethical issue is job loss.</a:t>
            </a:r>
            <a:endParaRPr b="1" sz="13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b="1" lang="en-GB" sz="1300">
                <a:solidFill>
                  <a:schemeClr val="dk1"/>
                </a:solidFill>
                <a:latin typeface="Titillium Web"/>
                <a:ea typeface="Titillium Web"/>
                <a:cs typeface="Titillium Web"/>
                <a:sym typeface="Titillium Web"/>
              </a:rPr>
              <a:t>Robots will replace workers.</a:t>
            </a:r>
            <a:endParaRPr b="1" sz="13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b="1" lang="en-GB" sz="1300">
                <a:solidFill>
                  <a:schemeClr val="dk1"/>
                </a:solidFill>
                <a:latin typeface="Titillium Web"/>
                <a:ea typeface="Titillium Web"/>
                <a:cs typeface="Titillium Web"/>
                <a:sym typeface="Titillium Web"/>
              </a:rPr>
              <a:t>This is bad because people could lose their jobs.</a:t>
            </a:r>
            <a:endParaRPr b="1" sz="13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t/>
            </a:r>
            <a:endParaRPr b="1" sz="13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Clr>
                <a:schemeClr val="dk1"/>
              </a:buClr>
              <a:buSzPts val="1100"/>
              <a:buFont typeface="Arial"/>
              <a:buNone/>
            </a:pPr>
            <a:r>
              <a:t/>
            </a:r>
            <a:endParaRPr b="1" sz="1300">
              <a:solidFill>
                <a:schemeClr val="dk1"/>
              </a:solidFill>
              <a:latin typeface="Titillium Web"/>
              <a:ea typeface="Titillium Web"/>
              <a:cs typeface="Titillium Web"/>
              <a:sym typeface="Titillium Web"/>
            </a:endParaRPr>
          </a:p>
        </p:txBody>
      </p:sp>
      <p:sp>
        <p:nvSpPr>
          <p:cNvPr id="251" name="Google Shape;251;p24"/>
          <p:cNvSpPr txBox="1"/>
          <p:nvPr/>
        </p:nvSpPr>
        <p:spPr>
          <a:xfrm>
            <a:off x="4227950" y="1067298"/>
            <a:ext cx="4731900" cy="2168400"/>
          </a:xfrm>
          <a:prstGeom prst="rect">
            <a:avLst/>
          </a:prstGeom>
          <a:solidFill>
            <a:srgbClr val="F5E134"/>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2200">
                <a:solidFill>
                  <a:schemeClr val="dk1"/>
                </a:solidFill>
              </a:rPr>
              <a:t> </a:t>
            </a:r>
            <a:r>
              <a:rPr b="1" lang="en-GB" sz="1500">
                <a:solidFill>
                  <a:schemeClr val="dk1"/>
                </a:solidFill>
                <a:latin typeface="Titillium Web"/>
                <a:ea typeface="Titillium Web"/>
                <a:cs typeface="Titillium Web"/>
                <a:sym typeface="Titillium Web"/>
              </a:rPr>
              <a:t>Success criteria</a:t>
            </a:r>
            <a:endParaRPr b="1" sz="1500">
              <a:solidFill>
                <a:schemeClr val="dk1"/>
              </a:solidFill>
              <a:latin typeface="Titillium Web"/>
              <a:ea typeface="Titillium Web"/>
              <a:cs typeface="Titillium Web"/>
              <a:sym typeface="Titillium Web"/>
            </a:endParaRPr>
          </a:p>
          <a:p>
            <a:pPr indent="-311150" lvl="0" marL="457200" rtl="0" algn="l">
              <a:lnSpc>
                <a:spcPct val="115000"/>
              </a:lnSpc>
              <a:spcBef>
                <a:spcPts val="190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Clear </a:t>
            </a:r>
            <a:r>
              <a:rPr b="1" lang="en-GB" sz="1300">
                <a:solidFill>
                  <a:schemeClr val="dk1"/>
                </a:solidFill>
                <a:latin typeface="Titillium Web"/>
                <a:ea typeface="Titillium Web"/>
                <a:cs typeface="Titillium Web"/>
                <a:sym typeface="Titillium Web"/>
              </a:rPr>
              <a:t>ethical issue identified</a:t>
            </a:r>
            <a:r>
              <a:rPr lang="en-GB" sz="1300">
                <a:solidFill>
                  <a:schemeClr val="dk1"/>
                </a:solidFill>
                <a:latin typeface="Titillium Web"/>
                <a:ea typeface="Titillium Web"/>
                <a:cs typeface="Titillium Web"/>
                <a:sym typeface="Titillium Web"/>
              </a:rPr>
              <a:t> (job loss)</a:t>
            </a:r>
            <a:endParaRPr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Developed explanation of </a:t>
            </a:r>
            <a:r>
              <a:rPr b="1" lang="en-GB" sz="1300">
                <a:solidFill>
                  <a:schemeClr val="dk1"/>
                </a:solidFill>
                <a:latin typeface="Titillium Web"/>
                <a:ea typeface="Titillium Web"/>
                <a:cs typeface="Titillium Web"/>
                <a:sym typeface="Titillium Web"/>
              </a:rPr>
              <a:t>impact on people</a:t>
            </a:r>
            <a:endParaRPr b="1"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b="1" lang="en-GB" sz="1300">
                <a:solidFill>
                  <a:schemeClr val="dk1"/>
                </a:solidFill>
                <a:latin typeface="Titillium Web"/>
                <a:ea typeface="Titillium Web"/>
                <a:cs typeface="Titillium Web"/>
                <a:sym typeface="Titillium Web"/>
              </a:rPr>
              <a:t>Balanced argument</a:t>
            </a:r>
            <a:r>
              <a:rPr lang="en-GB" sz="1300">
                <a:solidFill>
                  <a:schemeClr val="dk1"/>
                </a:solidFill>
                <a:latin typeface="Titillium Web"/>
                <a:ea typeface="Titillium Web"/>
                <a:cs typeface="Titillium Web"/>
                <a:sym typeface="Titillium Web"/>
              </a:rPr>
              <a:t> (benefits vs harms)</a:t>
            </a:r>
            <a:endParaRPr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Includes </a:t>
            </a:r>
            <a:r>
              <a:rPr b="1" lang="en-GB" sz="1300">
                <a:solidFill>
                  <a:schemeClr val="dk1"/>
                </a:solidFill>
                <a:latin typeface="Titillium Web"/>
                <a:ea typeface="Titillium Web"/>
                <a:cs typeface="Titillium Web"/>
                <a:sym typeface="Titillium Web"/>
              </a:rPr>
              <a:t>cultural point</a:t>
            </a:r>
            <a:r>
              <a:rPr lang="en-GB" sz="1300">
                <a:solidFill>
                  <a:schemeClr val="dk1"/>
                </a:solidFill>
                <a:latin typeface="Titillium Web"/>
                <a:ea typeface="Titillium Web"/>
                <a:cs typeface="Titillium Web"/>
                <a:sym typeface="Titillium Web"/>
              </a:rPr>
              <a:t> (community values, identity)</a:t>
            </a:r>
            <a:endParaRPr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Strong </a:t>
            </a:r>
            <a:r>
              <a:rPr b="1" lang="en-GB" sz="1300">
                <a:solidFill>
                  <a:schemeClr val="dk1"/>
                </a:solidFill>
                <a:latin typeface="Titillium Web"/>
                <a:ea typeface="Titillium Web"/>
                <a:cs typeface="Titillium Web"/>
                <a:sym typeface="Titillium Web"/>
              </a:rPr>
              <a:t>link back to the scenario</a:t>
            </a:r>
            <a:endParaRPr b="1"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Uses keywords: </a:t>
            </a:r>
            <a:r>
              <a:rPr i="1" lang="en-GB" sz="1300">
                <a:solidFill>
                  <a:schemeClr val="dk1"/>
                </a:solidFill>
                <a:latin typeface="Titillium Web"/>
                <a:ea typeface="Titillium Web"/>
                <a:cs typeface="Titillium Web"/>
                <a:sym typeface="Titillium Web"/>
              </a:rPr>
              <a:t>efficiency, unemployment, community</a:t>
            </a:r>
            <a:endParaRPr i="1" sz="1300">
              <a:solidFill>
                <a:schemeClr val="dk1"/>
              </a:solidFill>
              <a:latin typeface="Titillium Web"/>
              <a:ea typeface="Titillium Web"/>
              <a:cs typeface="Titillium Web"/>
              <a:sym typeface="Titillium We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5"/>
          <p:cNvSpPr/>
          <p:nvPr/>
        </p:nvSpPr>
        <p:spPr>
          <a:xfrm>
            <a:off x="0" y="3175"/>
            <a:ext cx="9184200" cy="898200"/>
          </a:xfrm>
          <a:prstGeom prst="rect">
            <a:avLst/>
          </a:prstGeom>
          <a:solidFill>
            <a:srgbClr val="F0835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57" name="Google Shape;257;p25"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
        <p:nvSpPr>
          <p:cNvPr id="258" name="Google Shape;258;p25"/>
          <p:cNvSpPr txBox="1"/>
          <p:nvPr/>
        </p:nvSpPr>
        <p:spPr>
          <a:xfrm>
            <a:off x="224625" y="1191048"/>
            <a:ext cx="3717600" cy="1920900"/>
          </a:xfrm>
          <a:prstGeom prst="rect">
            <a:avLst/>
          </a:prstGeom>
          <a:solidFill>
            <a:srgbClr val="6CB8E7"/>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GB" sz="1300">
                <a:solidFill>
                  <a:schemeClr val="dk1"/>
                </a:solidFill>
                <a:latin typeface="Titillium Web"/>
                <a:ea typeface="Titillium Web"/>
                <a:cs typeface="Titillium Web"/>
                <a:sym typeface="Titillium Web"/>
              </a:rPr>
              <a:t>One ethical issue is job loss.</a:t>
            </a:r>
            <a:endParaRPr b="1" sz="13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b="1" lang="en-GB" sz="1300">
                <a:solidFill>
                  <a:schemeClr val="dk1"/>
                </a:solidFill>
                <a:latin typeface="Titillium Web"/>
                <a:ea typeface="Titillium Web"/>
                <a:cs typeface="Titillium Web"/>
                <a:sym typeface="Titillium Web"/>
              </a:rPr>
              <a:t>Robots will replace workers.</a:t>
            </a:r>
            <a:endParaRPr b="1" sz="13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b="1" lang="en-GB" sz="1300">
                <a:solidFill>
                  <a:schemeClr val="dk1"/>
                </a:solidFill>
                <a:latin typeface="Titillium Web"/>
                <a:ea typeface="Titillium Web"/>
                <a:cs typeface="Titillium Web"/>
                <a:sym typeface="Titillium Web"/>
              </a:rPr>
              <a:t>This is bad because people could lose their jobs.</a:t>
            </a:r>
            <a:endParaRPr b="1" sz="13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t/>
            </a:r>
            <a:endParaRPr b="1" sz="13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Clr>
                <a:schemeClr val="dk1"/>
              </a:buClr>
              <a:buSzPts val="1100"/>
              <a:buFont typeface="Arial"/>
              <a:buNone/>
            </a:pPr>
            <a:r>
              <a:t/>
            </a:r>
            <a:endParaRPr b="1" sz="1300">
              <a:solidFill>
                <a:schemeClr val="dk1"/>
              </a:solidFill>
              <a:latin typeface="Titillium Web"/>
              <a:ea typeface="Titillium Web"/>
              <a:cs typeface="Titillium Web"/>
              <a:sym typeface="Titillium Web"/>
            </a:endParaRPr>
          </a:p>
        </p:txBody>
      </p:sp>
      <p:sp>
        <p:nvSpPr>
          <p:cNvPr id="259" name="Google Shape;259;p25"/>
          <p:cNvSpPr txBox="1"/>
          <p:nvPr/>
        </p:nvSpPr>
        <p:spPr>
          <a:xfrm>
            <a:off x="4227950" y="1067298"/>
            <a:ext cx="4731900" cy="2168400"/>
          </a:xfrm>
          <a:prstGeom prst="rect">
            <a:avLst/>
          </a:prstGeom>
          <a:solidFill>
            <a:srgbClr val="F5E134"/>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2200">
                <a:solidFill>
                  <a:schemeClr val="dk1"/>
                </a:solidFill>
              </a:rPr>
              <a:t> </a:t>
            </a:r>
            <a:r>
              <a:rPr b="1" lang="en-GB" sz="1500">
                <a:solidFill>
                  <a:schemeClr val="dk1"/>
                </a:solidFill>
                <a:latin typeface="Titillium Web"/>
                <a:ea typeface="Titillium Web"/>
                <a:cs typeface="Titillium Web"/>
                <a:sym typeface="Titillium Web"/>
              </a:rPr>
              <a:t>Success criteria</a:t>
            </a:r>
            <a:endParaRPr b="1" sz="1500">
              <a:solidFill>
                <a:schemeClr val="dk1"/>
              </a:solidFill>
              <a:latin typeface="Titillium Web"/>
              <a:ea typeface="Titillium Web"/>
              <a:cs typeface="Titillium Web"/>
              <a:sym typeface="Titillium Web"/>
            </a:endParaRPr>
          </a:p>
          <a:p>
            <a:pPr indent="-311150" lvl="0" marL="457200" rtl="0" algn="l">
              <a:lnSpc>
                <a:spcPct val="115000"/>
              </a:lnSpc>
              <a:spcBef>
                <a:spcPts val="190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Clear </a:t>
            </a:r>
            <a:r>
              <a:rPr b="1" lang="en-GB" sz="1300">
                <a:solidFill>
                  <a:schemeClr val="dk1"/>
                </a:solidFill>
                <a:latin typeface="Titillium Web"/>
                <a:ea typeface="Titillium Web"/>
                <a:cs typeface="Titillium Web"/>
                <a:sym typeface="Titillium Web"/>
              </a:rPr>
              <a:t>ethical issue identified</a:t>
            </a:r>
            <a:r>
              <a:rPr lang="en-GB" sz="1300">
                <a:solidFill>
                  <a:schemeClr val="dk1"/>
                </a:solidFill>
                <a:latin typeface="Titillium Web"/>
                <a:ea typeface="Titillium Web"/>
                <a:cs typeface="Titillium Web"/>
                <a:sym typeface="Titillium Web"/>
              </a:rPr>
              <a:t> (job loss)</a:t>
            </a:r>
            <a:endParaRPr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Developed explanation of </a:t>
            </a:r>
            <a:r>
              <a:rPr b="1" lang="en-GB" sz="1300">
                <a:solidFill>
                  <a:schemeClr val="dk1"/>
                </a:solidFill>
                <a:latin typeface="Titillium Web"/>
                <a:ea typeface="Titillium Web"/>
                <a:cs typeface="Titillium Web"/>
                <a:sym typeface="Titillium Web"/>
              </a:rPr>
              <a:t>impact on people</a:t>
            </a:r>
            <a:endParaRPr b="1"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b="1" lang="en-GB" sz="1300">
                <a:solidFill>
                  <a:schemeClr val="dk1"/>
                </a:solidFill>
                <a:latin typeface="Titillium Web"/>
                <a:ea typeface="Titillium Web"/>
                <a:cs typeface="Titillium Web"/>
                <a:sym typeface="Titillium Web"/>
              </a:rPr>
              <a:t>Balanced argument</a:t>
            </a:r>
            <a:r>
              <a:rPr lang="en-GB" sz="1300">
                <a:solidFill>
                  <a:schemeClr val="dk1"/>
                </a:solidFill>
                <a:latin typeface="Titillium Web"/>
                <a:ea typeface="Titillium Web"/>
                <a:cs typeface="Titillium Web"/>
                <a:sym typeface="Titillium Web"/>
              </a:rPr>
              <a:t> (benefits vs harms)</a:t>
            </a:r>
            <a:endParaRPr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Includes </a:t>
            </a:r>
            <a:r>
              <a:rPr b="1" lang="en-GB" sz="1300">
                <a:solidFill>
                  <a:schemeClr val="dk1"/>
                </a:solidFill>
                <a:latin typeface="Titillium Web"/>
                <a:ea typeface="Titillium Web"/>
                <a:cs typeface="Titillium Web"/>
                <a:sym typeface="Titillium Web"/>
              </a:rPr>
              <a:t>cultural point</a:t>
            </a:r>
            <a:r>
              <a:rPr lang="en-GB" sz="1300">
                <a:solidFill>
                  <a:schemeClr val="dk1"/>
                </a:solidFill>
                <a:latin typeface="Titillium Web"/>
                <a:ea typeface="Titillium Web"/>
                <a:cs typeface="Titillium Web"/>
                <a:sym typeface="Titillium Web"/>
              </a:rPr>
              <a:t> (community values, identity)</a:t>
            </a:r>
            <a:endParaRPr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Strong </a:t>
            </a:r>
            <a:r>
              <a:rPr b="1" lang="en-GB" sz="1300">
                <a:solidFill>
                  <a:schemeClr val="dk1"/>
                </a:solidFill>
                <a:latin typeface="Titillium Web"/>
                <a:ea typeface="Titillium Web"/>
                <a:cs typeface="Titillium Web"/>
                <a:sym typeface="Titillium Web"/>
              </a:rPr>
              <a:t>link back to the scenario</a:t>
            </a:r>
            <a:endParaRPr b="1"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Uses keywords: </a:t>
            </a:r>
            <a:r>
              <a:rPr i="1" lang="en-GB" sz="1300">
                <a:solidFill>
                  <a:schemeClr val="dk1"/>
                </a:solidFill>
                <a:latin typeface="Titillium Web"/>
                <a:ea typeface="Titillium Web"/>
                <a:cs typeface="Titillium Web"/>
                <a:sym typeface="Titillium Web"/>
              </a:rPr>
              <a:t>efficiency, unemployment, community</a:t>
            </a:r>
            <a:endParaRPr i="1" sz="1300">
              <a:solidFill>
                <a:schemeClr val="dk1"/>
              </a:solidFill>
              <a:latin typeface="Titillium Web"/>
              <a:ea typeface="Titillium Web"/>
              <a:cs typeface="Titillium Web"/>
              <a:sym typeface="Titillium Web"/>
            </a:endParaRPr>
          </a:p>
        </p:txBody>
      </p:sp>
      <p:sp>
        <p:nvSpPr>
          <p:cNvPr id="260" name="Google Shape;260;p25"/>
          <p:cNvSpPr txBox="1"/>
          <p:nvPr/>
        </p:nvSpPr>
        <p:spPr>
          <a:xfrm>
            <a:off x="372725" y="238125"/>
            <a:ext cx="8771400" cy="429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2788">
                <a:solidFill>
                  <a:schemeClr val="dk1"/>
                </a:solidFill>
                <a:latin typeface="Titillium Web"/>
                <a:ea typeface="Titillium Web"/>
                <a:cs typeface="Titillium Web"/>
                <a:sym typeface="Titillium Web"/>
              </a:rPr>
              <a:t>How many marks?</a:t>
            </a:r>
            <a:endParaRPr sz="1250">
              <a:solidFill>
                <a:schemeClr val="dk1"/>
              </a:solidFill>
              <a:latin typeface="Titillium Web"/>
              <a:ea typeface="Titillium Web"/>
              <a:cs typeface="Titillium Web"/>
              <a:sym typeface="Titillium Web"/>
            </a:endParaRPr>
          </a:p>
        </p:txBody>
      </p:sp>
      <p:sp>
        <p:nvSpPr>
          <p:cNvPr id="261" name="Google Shape;261;p25"/>
          <p:cNvSpPr txBox="1"/>
          <p:nvPr/>
        </p:nvSpPr>
        <p:spPr>
          <a:xfrm>
            <a:off x="224625" y="3308171"/>
            <a:ext cx="3942300" cy="128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lang="en-GB" sz="1900">
                <a:solidFill>
                  <a:schemeClr val="dk1"/>
                </a:solidFill>
                <a:latin typeface="Titillium Web SemiBold"/>
                <a:ea typeface="Titillium Web SemiBold"/>
                <a:cs typeface="Titillium Web SemiBold"/>
                <a:sym typeface="Titillium Web SemiBold"/>
              </a:rPr>
              <a:t>Why This is 2 Marks</a:t>
            </a:r>
            <a:endParaRPr sz="1900">
              <a:solidFill>
                <a:schemeClr val="dk1"/>
              </a:solidFill>
              <a:latin typeface="Titillium Web SemiBold"/>
              <a:ea typeface="Titillium Web SemiBold"/>
              <a:cs typeface="Titillium Web SemiBold"/>
              <a:sym typeface="Titillium Web SemiBold"/>
            </a:endParaRPr>
          </a:p>
          <a:p>
            <a:pPr indent="457200" lvl="0" marL="0" rtl="0" algn="l">
              <a:lnSpc>
                <a:spcPct val="115000"/>
              </a:lnSpc>
              <a:spcBef>
                <a:spcPts val="1300"/>
              </a:spcBef>
              <a:spcAft>
                <a:spcPts val="0"/>
              </a:spcAft>
              <a:buNone/>
            </a:pPr>
            <a:r>
              <a:rPr lang="en-GB" sz="1300">
                <a:solidFill>
                  <a:schemeClr val="dk1"/>
                </a:solidFill>
                <a:latin typeface="Titillium Web"/>
                <a:ea typeface="Titillium Web"/>
                <a:cs typeface="Titillium Web"/>
                <a:sym typeface="Titillium Web"/>
              </a:rPr>
              <a:t>✔ Identifies an issue</a:t>
            </a:r>
            <a:endParaRPr sz="1300">
              <a:solidFill>
                <a:schemeClr val="dk1"/>
              </a:solidFill>
              <a:latin typeface="Titillium Web"/>
              <a:ea typeface="Titillium Web"/>
              <a:cs typeface="Titillium Web"/>
              <a:sym typeface="Titillium Web"/>
            </a:endParaRPr>
          </a:p>
          <a:p>
            <a:pPr indent="457200" lvl="0" marL="0" rtl="0" algn="l">
              <a:lnSpc>
                <a:spcPct val="115000"/>
              </a:lnSpc>
              <a:spcBef>
                <a:spcPts val="1300"/>
              </a:spcBef>
              <a:spcAft>
                <a:spcPts val="1300"/>
              </a:spcAft>
              <a:buNone/>
            </a:pPr>
            <a:r>
              <a:rPr lang="en-GB" sz="1300">
                <a:solidFill>
                  <a:schemeClr val="dk1"/>
                </a:solidFill>
                <a:latin typeface="Titillium Web"/>
                <a:ea typeface="Titillium Web"/>
                <a:cs typeface="Titillium Web"/>
                <a:sym typeface="Titillium Web"/>
              </a:rPr>
              <a:t>✔ Very basic explanation</a:t>
            </a:r>
            <a:endParaRPr/>
          </a:p>
        </p:txBody>
      </p:sp>
      <p:sp>
        <p:nvSpPr>
          <p:cNvPr id="262" name="Google Shape;262;p25"/>
          <p:cNvSpPr txBox="1"/>
          <p:nvPr/>
        </p:nvSpPr>
        <p:spPr>
          <a:xfrm>
            <a:off x="3126675" y="3475021"/>
            <a:ext cx="3717600" cy="15753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1300"/>
              </a:spcBef>
              <a:spcAft>
                <a:spcPts val="0"/>
              </a:spcAft>
              <a:buNone/>
            </a:pPr>
            <a:r>
              <a:rPr lang="en-GB" sz="1300">
                <a:solidFill>
                  <a:schemeClr val="dk1"/>
                </a:solidFill>
                <a:latin typeface="Titillium Web"/>
                <a:ea typeface="Titillium Web"/>
                <a:cs typeface="Titillium Web"/>
                <a:sym typeface="Titillium Web"/>
              </a:rPr>
              <a:t>❌ No development (no detail about impact)</a:t>
            </a:r>
            <a:endParaRPr sz="1300">
              <a:solidFill>
                <a:schemeClr val="dk1"/>
              </a:solidFill>
              <a:latin typeface="Titillium Web"/>
              <a:ea typeface="Titillium Web"/>
              <a:cs typeface="Titillium Web"/>
              <a:sym typeface="Titillium Web"/>
            </a:endParaRPr>
          </a:p>
          <a:p>
            <a:pPr indent="457200" lvl="0" marL="0" rtl="0" algn="l">
              <a:lnSpc>
                <a:spcPct val="115000"/>
              </a:lnSpc>
              <a:spcBef>
                <a:spcPts val="1300"/>
              </a:spcBef>
              <a:spcAft>
                <a:spcPts val="0"/>
              </a:spcAft>
              <a:buNone/>
            </a:pPr>
            <a:r>
              <a:rPr lang="en-GB" sz="1300">
                <a:solidFill>
                  <a:schemeClr val="dk1"/>
                </a:solidFill>
                <a:latin typeface="Titillium Web"/>
                <a:ea typeface="Titillium Web"/>
                <a:cs typeface="Titillium Web"/>
                <a:sym typeface="Titillium Web"/>
              </a:rPr>
              <a:t>❌ No analysis (only one side)</a:t>
            </a:r>
            <a:endParaRPr sz="1300">
              <a:solidFill>
                <a:schemeClr val="dk1"/>
              </a:solidFill>
              <a:latin typeface="Titillium Web"/>
              <a:ea typeface="Titillium Web"/>
              <a:cs typeface="Titillium Web"/>
              <a:sym typeface="Titillium Web"/>
            </a:endParaRPr>
          </a:p>
          <a:p>
            <a:pPr indent="457200" lvl="0" marL="0" rtl="0" algn="l">
              <a:lnSpc>
                <a:spcPct val="115000"/>
              </a:lnSpc>
              <a:spcBef>
                <a:spcPts val="1300"/>
              </a:spcBef>
              <a:spcAft>
                <a:spcPts val="0"/>
              </a:spcAft>
              <a:buNone/>
            </a:pPr>
            <a:r>
              <a:rPr lang="en-GB" sz="1300">
                <a:solidFill>
                  <a:schemeClr val="dk1"/>
                </a:solidFill>
                <a:latin typeface="Titillium Web"/>
                <a:ea typeface="Titillium Web"/>
                <a:cs typeface="Titillium Web"/>
                <a:sym typeface="Titillium Web"/>
              </a:rPr>
              <a:t>❌ No cultural issues</a:t>
            </a:r>
            <a:endParaRPr sz="1300">
              <a:solidFill>
                <a:schemeClr val="dk1"/>
              </a:solidFill>
              <a:latin typeface="Titillium Web"/>
              <a:ea typeface="Titillium Web"/>
              <a:cs typeface="Titillium Web"/>
              <a:sym typeface="Titillium Web"/>
            </a:endParaRPr>
          </a:p>
          <a:p>
            <a:pPr indent="457200" lvl="0" marL="0" rtl="0" algn="l">
              <a:lnSpc>
                <a:spcPct val="115000"/>
              </a:lnSpc>
              <a:spcBef>
                <a:spcPts val="1300"/>
              </a:spcBef>
              <a:spcAft>
                <a:spcPts val="1300"/>
              </a:spcAft>
              <a:buNone/>
            </a:pPr>
            <a:r>
              <a:rPr lang="en-GB" sz="1300">
                <a:solidFill>
                  <a:schemeClr val="dk1"/>
                </a:solidFill>
                <a:latin typeface="Titillium Web"/>
                <a:ea typeface="Titillium Web"/>
                <a:cs typeface="Titillium Web"/>
                <a:sym typeface="Titillium Web"/>
              </a:rPr>
              <a:t>❌ No link back to the scenario</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6"/>
          <p:cNvSpPr/>
          <p:nvPr/>
        </p:nvSpPr>
        <p:spPr>
          <a:xfrm>
            <a:off x="0" y="3175"/>
            <a:ext cx="9184200" cy="898200"/>
          </a:xfrm>
          <a:prstGeom prst="rect">
            <a:avLst/>
          </a:prstGeom>
          <a:solidFill>
            <a:srgbClr val="9CCC3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68" name="Google Shape;268;p26"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
        <p:nvSpPr>
          <p:cNvPr id="269" name="Google Shape;269;p26"/>
          <p:cNvSpPr txBox="1"/>
          <p:nvPr/>
        </p:nvSpPr>
        <p:spPr>
          <a:xfrm>
            <a:off x="372725" y="238125"/>
            <a:ext cx="8771400" cy="429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2788">
                <a:solidFill>
                  <a:schemeClr val="dk1"/>
                </a:solidFill>
                <a:latin typeface="Titillium Web"/>
                <a:ea typeface="Titillium Web"/>
                <a:cs typeface="Titillium Web"/>
                <a:sym typeface="Titillium Web"/>
              </a:rPr>
              <a:t>How many marks?</a:t>
            </a:r>
            <a:endParaRPr sz="1250">
              <a:solidFill>
                <a:schemeClr val="dk1"/>
              </a:solidFill>
              <a:latin typeface="Titillium Web"/>
              <a:ea typeface="Titillium Web"/>
              <a:cs typeface="Titillium Web"/>
              <a:sym typeface="Titillium Web"/>
            </a:endParaRPr>
          </a:p>
        </p:txBody>
      </p:sp>
      <p:sp>
        <p:nvSpPr>
          <p:cNvPr id="270" name="Google Shape;270;p26"/>
          <p:cNvSpPr txBox="1"/>
          <p:nvPr/>
        </p:nvSpPr>
        <p:spPr>
          <a:xfrm>
            <a:off x="72475" y="974125"/>
            <a:ext cx="4489200" cy="3071400"/>
          </a:xfrm>
          <a:prstGeom prst="rect">
            <a:avLst/>
          </a:prstGeom>
          <a:solidFill>
            <a:srgbClr val="6CB8E7"/>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300">
                <a:solidFill>
                  <a:schemeClr val="dk1"/>
                </a:solidFill>
                <a:latin typeface="Titillium Web SemiBold"/>
                <a:ea typeface="Titillium Web SemiBold"/>
                <a:cs typeface="Titillium Web SemiBold"/>
                <a:sym typeface="Titillium Web SemiBold"/>
              </a:rPr>
              <a:t>One ethical issue is job loss.</a:t>
            </a:r>
            <a:endParaRPr sz="1300">
              <a:solidFill>
                <a:schemeClr val="dk1"/>
              </a:solidFill>
              <a:latin typeface="Titillium Web SemiBold"/>
              <a:ea typeface="Titillium Web SemiBold"/>
              <a:cs typeface="Titillium Web SemiBold"/>
              <a:sym typeface="Titillium Web SemiBold"/>
            </a:endParaRPr>
          </a:p>
          <a:p>
            <a:pPr indent="0" lvl="0" marL="0" rtl="0" algn="l">
              <a:lnSpc>
                <a:spcPct val="115000"/>
              </a:lnSpc>
              <a:spcBef>
                <a:spcPts val="1200"/>
              </a:spcBef>
              <a:spcAft>
                <a:spcPts val="0"/>
              </a:spcAft>
              <a:buClr>
                <a:schemeClr val="dk1"/>
              </a:buClr>
              <a:buSzPts val="1100"/>
              <a:buFont typeface="Arial"/>
              <a:buNone/>
            </a:pPr>
            <a:r>
              <a:rPr lang="en-GB" sz="1300">
                <a:solidFill>
                  <a:schemeClr val="dk1"/>
                </a:solidFill>
                <a:latin typeface="Titillium Web SemiBold"/>
                <a:ea typeface="Titillium Web SemiBold"/>
                <a:cs typeface="Titillium Web SemiBold"/>
                <a:sym typeface="Titillium Web SemiBold"/>
              </a:rPr>
              <a:t>This is where workers are replaced by robots that can do the work automatically.</a:t>
            </a:r>
            <a:endParaRPr sz="1300">
              <a:solidFill>
                <a:schemeClr val="dk1"/>
              </a:solidFill>
              <a:latin typeface="Titillium Web SemiBold"/>
              <a:ea typeface="Titillium Web SemiBold"/>
              <a:cs typeface="Titillium Web SemiBold"/>
              <a:sym typeface="Titillium Web SemiBold"/>
            </a:endParaRPr>
          </a:p>
          <a:p>
            <a:pPr indent="0" lvl="0" marL="0" rtl="0" algn="l">
              <a:lnSpc>
                <a:spcPct val="115000"/>
              </a:lnSpc>
              <a:spcBef>
                <a:spcPts val="1200"/>
              </a:spcBef>
              <a:spcAft>
                <a:spcPts val="0"/>
              </a:spcAft>
              <a:buClr>
                <a:schemeClr val="dk1"/>
              </a:buClr>
              <a:buSzPts val="1100"/>
              <a:buFont typeface="Arial"/>
              <a:buNone/>
            </a:pPr>
            <a:r>
              <a:rPr lang="en-GB" sz="1300">
                <a:solidFill>
                  <a:schemeClr val="dk1"/>
                </a:solidFill>
                <a:latin typeface="Titillium Web SemiBold"/>
                <a:ea typeface="Titillium Web SemiBold"/>
                <a:cs typeface="Titillium Web SemiBold"/>
                <a:sym typeface="Titillium Web SemiBold"/>
              </a:rPr>
              <a:t>This affects people because they may lose their jobs and not have money.</a:t>
            </a:r>
            <a:endParaRPr sz="1300">
              <a:solidFill>
                <a:schemeClr val="dk1"/>
              </a:solidFill>
              <a:latin typeface="Titillium Web SemiBold"/>
              <a:ea typeface="Titillium Web SemiBold"/>
              <a:cs typeface="Titillium Web SemiBold"/>
              <a:sym typeface="Titillium Web SemiBold"/>
            </a:endParaRPr>
          </a:p>
          <a:p>
            <a:pPr indent="0" lvl="0" marL="0" rtl="0" algn="l">
              <a:lnSpc>
                <a:spcPct val="115000"/>
              </a:lnSpc>
              <a:spcBef>
                <a:spcPts val="1200"/>
              </a:spcBef>
              <a:spcAft>
                <a:spcPts val="0"/>
              </a:spcAft>
              <a:buClr>
                <a:schemeClr val="dk1"/>
              </a:buClr>
              <a:buSzPts val="1100"/>
              <a:buFont typeface="Arial"/>
              <a:buNone/>
            </a:pPr>
            <a:r>
              <a:rPr lang="en-GB" sz="1300">
                <a:solidFill>
                  <a:schemeClr val="dk1"/>
                </a:solidFill>
                <a:latin typeface="Titillium Web SemiBold"/>
                <a:ea typeface="Titillium Web SemiBold"/>
                <a:cs typeface="Titillium Web SemiBold"/>
                <a:sym typeface="Titillium Web SemiBold"/>
              </a:rPr>
              <a:t>On one hand, robots can make work faster and cheaper for the company. However, it is bad for workers because they may become unemployed.</a:t>
            </a:r>
            <a:endParaRPr sz="1300">
              <a:solidFill>
                <a:schemeClr val="dk1"/>
              </a:solidFill>
              <a:latin typeface="Titillium Web SemiBold"/>
              <a:ea typeface="Titillium Web SemiBold"/>
              <a:cs typeface="Titillium Web SemiBold"/>
              <a:sym typeface="Titillium Web SemiBold"/>
            </a:endParaRPr>
          </a:p>
          <a:p>
            <a:pPr indent="0" lvl="0" marL="0" rtl="0" algn="l">
              <a:lnSpc>
                <a:spcPct val="115000"/>
              </a:lnSpc>
              <a:spcBef>
                <a:spcPts val="1200"/>
              </a:spcBef>
              <a:spcAft>
                <a:spcPts val="1200"/>
              </a:spcAft>
              <a:buClr>
                <a:schemeClr val="dk1"/>
              </a:buClr>
              <a:buSzPts val="1100"/>
              <a:buFont typeface="Arial"/>
              <a:buNone/>
            </a:pPr>
            <a:r>
              <a:rPr lang="en-GB" sz="1300">
                <a:solidFill>
                  <a:schemeClr val="dk1"/>
                </a:solidFill>
                <a:latin typeface="Titillium Web SemiBold"/>
                <a:ea typeface="Titillium Web SemiBold"/>
                <a:cs typeface="Titillium Web SemiBold"/>
                <a:sym typeface="Titillium Web SemiBold"/>
              </a:rPr>
              <a:t>Therefore, replacing workers with robots can cause problems for people.</a:t>
            </a:r>
            <a:endParaRPr sz="1300">
              <a:solidFill>
                <a:schemeClr val="dk1"/>
              </a:solidFill>
              <a:latin typeface="Titillium Web SemiBold"/>
              <a:ea typeface="Titillium Web SemiBold"/>
              <a:cs typeface="Titillium Web SemiBold"/>
              <a:sym typeface="Titillium Web SemiBold"/>
            </a:endParaRPr>
          </a:p>
        </p:txBody>
      </p:sp>
      <p:sp>
        <p:nvSpPr>
          <p:cNvPr id="271" name="Google Shape;271;p26"/>
          <p:cNvSpPr txBox="1"/>
          <p:nvPr/>
        </p:nvSpPr>
        <p:spPr>
          <a:xfrm>
            <a:off x="4721100" y="974125"/>
            <a:ext cx="4228500" cy="2044500"/>
          </a:xfrm>
          <a:prstGeom prst="rect">
            <a:avLst/>
          </a:prstGeom>
          <a:solidFill>
            <a:srgbClr val="F5E134"/>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1500">
                <a:solidFill>
                  <a:schemeClr val="dk1"/>
                </a:solidFill>
                <a:latin typeface="Titillium Web"/>
                <a:ea typeface="Titillium Web"/>
                <a:cs typeface="Titillium Web"/>
                <a:sym typeface="Titillium Web"/>
              </a:rPr>
              <a:t>Success criteria</a:t>
            </a:r>
            <a:endParaRPr b="1" sz="1500">
              <a:solidFill>
                <a:schemeClr val="dk1"/>
              </a:solidFill>
              <a:latin typeface="Titillium Web"/>
              <a:ea typeface="Titillium Web"/>
              <a:cs typeface="Titillium Web"/>
              <a:sym typeface="Titillium Web"/>
            </a:endParaRPr>
          </a:p>
          <a:p>
            <a:pPr indent="-311150" lvl="0" marL="457200" rtl="0" algn="l">
              <a:lnSpc>
                <a:spcPct val="115000"/>
              </a:lnSpc>
              <a:spcBef>
                <a:spcPts val="190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Clear </a:t>
            </a:r>
            <a:r>
              <a:rPr b="1" lang="en-GB" sz="1300">
                <a:solidFill>
                  <a:schemeClr val="dk1"/>
                </a:solidFill>
                <a:latin typeface="Titillium Web"/>
                <a:ea typeface="Titillium Web"/>
                <a:cs typeface="Titillium Web"/>
                <a:sym typeface="Titillium Web"/>
              </a:rPr>
              <a:t>ethical issue identified</a:t>
            </a:r>
            <a:r>
              <a:rPr lang="en-GB" sz="1300">
                <a:solidFill>
                  <a:schemeClr val="dk1"/>
                </a:solidFill>
                <a:latin typeface="Titillium Web"/>
                <a:ea typeface="Titillium Web"/>
                <a:cs typeface="Titillium Web"/>
                <a:sym typeface="Titillium Web"/>
              </a:rPr>
              <a:t> (job loss)</a:t>
            </a:r>
            <a:endParaRPr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Developed explanation of </a:t>
            </a:r>
            <a:r>
              <a:rPr b="1" lang="en-GB" sz="1300">
                <a:solidFill>
                  <a:schemeClr val="dk1"/>
                </a:solidFill>
                <a:latin typeface="Titillium Web"/>
                <a:ea typeface="Titillium Web"/>
                <a:cs typeface="Titillium Web"/>
                <a:sym typeface="Titillium Web"/>
              </a:rPr>
              <a:t>impact on people</a:t>
            </a:r>
            <a:endParaRPr b="1"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b="1" lang="en-GB" sz="1300">
                <a:solidFill>
                  <a:schemeClr val="dk1"/>
                </a:solidFill>
                <a:latin typeface="Titillium Web"/>
                <a:ea typeface="Titillium Web"/>
                <a:cs typeface="Titillium Web"/>
                <a:sym typeface="Titillium Web"/>
              </a:rPr>
              <a:t>Balanced argument</a:t>
            </a:r>
            <a:r>
              <a:rPr lang="en-GB" sz="1300">
                <a:solidFill>
                  <a:schemeClr val="dk1"/>
                </a:solidFill>
                <a:latin typeface="Titillium Web"/>
                <a:ea typeface="Titillium Web"/>
                <a:cs typeface="Titillium Web"/>
                <a:sym typeface="Titillium Web"/>
              </a:rPr>
              <a:t> (benefits vs harms)</a:t>
            </a:r>
            <a:endParaRPr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Includes </a:t>
            </a:r>
            <a:r>
              <a:rPr b="1" lang="en-GB" sz="1300">
                <a:solidFill>
                  <a:schemeClr val="dk1"/>
                </a:solidFill>
                <a:latin typeface="Titillium Web"/>
                <a:ea typeface="Titillium Web"/>
                <a:cs typeface="Titillium Web"/>
                <a:sym typeface="Titillium Web"/>
              </a:rPr>
              <a:t>cultural point</a:t>
            </a:r>
            <a:r>
              <a:rPr lang="en-GB" sz="1300">
                <a:solidFill>
                  <a:schemeClr val="dk1"/>
                </a:solidFill>
                <a:latin typeface="Titillium Web"/>
                <a:ea typeface="Titillium Web"/>
                <a:cs typeface="Titillium Web"/>
                <a:sym typeface="Titillium Web"/>
              </a:rPr>
              <a:t> (community values, identity)</a:t>
            </a:r>
            <a:endParaRPr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Strong </a:t>
            </a:r>
            <a:r>
              <a:rPr b="1" lang="en-GB" sz="1300">
                <a:solidFill>
                  <a:schemeClr val="dk1"/>
                </a:solidFill>
                <a:latin typeface="Titillium Web"/>
                <a:ea typeface="Titillium Web"/>
                <a:cs typeface="Titillium Web"/>
                <a:sym typeface="Titillium Web"/>
              </a:rPr>
              <a:t>link back to the scenario</a:t>
            </a:r>
            <a:endParaRPr b="1"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Uses keywords: </a:t>
            </a:r>
            <a:r>
              <a:rPr i="1" lang="en-GB" sz="1300">
                <a:solidFill>
                  <a:schemeClr val="dk1"/>
                </a:solidFill>
                <a:latin typeface="Titillium Web"/>
                <a:ea typeface="Titillium Web"/>
                <a:cs typeface="Titillium Web"/>
                <a:sym typeface="Titillium Web"/>
              </a:rPr>
              <a:t>efficiency, unemployment, community</a:t>
            </a:r>
            <a:endParaRPr i="1" sz="1300">
              <a:solidFill>
                <a:schemeClr val="dk1"/>
              </a:solidFill>
              <a:latin typeface="Titillium Web"/>
              <a:ea typeface="Titillium Web"/>
              <a:cs typeface="Titillium Web"/>
              <a:sym typeface="Titillium We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7"/>
          <p:cNvSpPr/>
          <p:nvPr/>
        </p:nvSpPr>
        <p:spPr>
          <a:xfrm>
            <a:off x="0" y="3175"/>
            <a:ext cx="9184200" cy="898200"/>
          </a:xfrm>
          <a:prstGeom prst="rect">
            <a:avLst/>
          </a:prstGeom>
          <a:solidFill>
            <a:srgbClr val="9CCC3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77" name="Google Shape;277;p27"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
        <p:nvSpPr>
          <p:cNvPr id="278" name="Google Shape;278;p27"/>
          <p:cNvSpPr txBox="1"/>
          <p:nvPr/>
        </p:nvSpPr>
        <p:spPr>
          <a:xfrm>
            <a:off x="372725" y="238125"/>
            <a:ext cx="8771400" cy="429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2788">
                <a:solidFill>
                  <a:schemeClr val="dk1"/>
                </a:solidFill>
                <a:latin typeface="Titillium Web"/>
                <a:ea typeface="Titillium Web"/>
                <a:cs typeface="Titillium Web"/>
                <a:sym typeface="Titillium Web"/>
              </a:rPr>
              <a:t>How many marks?</a:t>
            </a:r>
            <a:endParaRPr sz="1250">
              <a:solidFill>
                <a:schemeClr val="dk1"/>
              </a:solidFill>
              <a:latin typeface="Titillium Web"/>
              <a:ea typeface="Titillium Web"/>
              <a:cs typeface="Titillium Web"/>
              <a:sym typeface="Titillium Web"/>
            </a:endParaRPr>
          </a:p>
        </p:txBody>
      </p:sp>
      <p:sp>
        <p:nvSpPr>
          <p:cNvPr id="279" name="Google Shape;279;p27"/>
          <p:cNvSpPr txBox="1"/>
          <p:nvPr/>
        </p:nvSpPr>
        <p:spPr>
          <a:xfrm>
            <a:off x="72475" y="974125"/>
            <a:ext cx="4489200" cy="3071400"/>
          </a:xfrm>
          <a:prstGeom prst="rect">
            <a:avLst/>
          </a:prstGeom>
          <a:solidFill>
            <a:srgbClr val="6CB8E7"/>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300">
                <a:solidFill>
                  <a:schemeClr val="dk1"/>
                </a:solidFill>
                <a:latin typeface="Titillium Web SemiBold"/>
                <a:ea typeface="Titillium Web SemiBold"/>
                <a:cs typeface="Titillium Web SemiBold"/>
                <a:sym typeface="Titillium Web SemiBold"/>
              </a:rPr>
              <a:t>One ethical issue is job loss.</a:t>
            </a:r>
            <a:endParaRPr sz="1300">
              <a:solidFill>
                <a:schemeClr val="dk1"/>
              </a:solidFill>
              <a:latin typeface="Titillium Web SemiBold"/>
              <a:ea typeface="Titillium Web SemiBold"/>
              <a:cs typeface="Titillium Web SemiBold"/>
              <a:sym typeface="Titillium Web SemiBold"/>
            </a:endParaRPr>
          </a:p>
          <a:p>
            <a:pPr indent="0" lvl="0" marL="0" rtl="0" algn="l">
              <a:lnSpc>
                <a:spcPct val="115000"/>
              </a:lnSpc>
              <a:spcBef>
                <a:spcPts val="1200"/>
              </a:spcBef>
              <a:spcAft>
                <a:spcPts val="0"/>
              </a:spcAft>
              <a:buClr>
                <a:schemeClr val="dk1"/>
              </a:buClr>
              <a:buSzPts val="1100"/>
              <a:buFont typeface="Arial"/>
              <a:buNone/>
            </a:pPr>
            <a:r>
              <a:rPr lang="en-GB" sz="1300">
                <a:solidFill>
                  <a:schemeClr val="dk1"/>
                </a:solidFill>
                <a:latin typeface="Titillium Web SemiBold"/>
                <a:ea typeface="Titillium Web SemiBold"/>
                <a:cs typeface="Titillium Web SemiBold"/>
                <a:sym typeface="Titillium Web SemiBold"/>
              </a:rPr>
              <a:t>This is where workers are replaced by robots that can do the work automatically.</a:t>
            </a:r>
            <a:endParaRPr sz="1300">
              <a:solidFill>
                <a:schemeClr val="dk1"/>
              </a:solidFill>
              <a:latin typeface="Titillium Web SemiBold"/>
              <a:ea typeface="Titillium Web SemiBold"/>
              <a:cs typeface="Titillium Web SemiBold"/>
              <a:sym typeface="Titillium Web SemiBold"/>
            </a:endParaRPr>
          </a:p>
          <a:p>
            <a:pPr indent="0" lvl="0" marL="0" rtl="0" algn="l">
              <a:lnSpc>
                <a:spcPct val="115000"/>
              </a:lnSpc>
              <a:spcBef>
                <a:spcPts val="1200"/>
              </a:spcBef>
              <a:spcAft>
                <a:spcPts val="0"/>
              </a:spcAft>
              <a:buClr>
                <a:schemeClr val="dk1"/>
              </a:buClr>
              <a:buSzPts val="1100"/>
              <a:buFont typeface="Arial"/>
              <a:buNone/>
            </a:pPr>
            <a:r>
              <a:rPr lang="en-GB" sz="1300">
                <a:solidFill>
                  <a:schemeClr val="dk1"/>
                </a:solidFill>
                <a:latin typeface="Titillium Web SemiBold"/>
                <a:ea typeface="Titillium Web SemiBold"/>
                <a:cs typeface="Titillium Web SemiBold"/>
                <a:sym typeface="Titillium Web SemiBold"/>
              </a:rPr>
              <a:t>This affects people because they may lose their jobs and not have money.</a:t>
            </a:r>
            <a:endParaRPr sz="1300">
              <a:solidFill>
                <a:schemeClr val="dk1"/>
              </a:solidFill>
              <a:latin typeface="Titillium Web SemiBold"/>
              <a:ea typeface="Titillium Web SemiBold"/>
              <a:cs typeface="Titillium Web SemiBold"/>
              <a:sym typeface="Titillium Web SemiBold"/>
            </a:endParaRPr>
          </a:p>
          <a:p>
            <a:pPr indent="0" lvl="0" marL="0" rtl="0" algn="l">
              <a:lnSpc>
                <a:spcPct val="115000"/>
              </a:lnSpc>
              <a:spcBef>
                <a:spcPts val="1200"/>
              </a:spcBef>
              <a:spcAft>
                <a:spcPts val="0"/>
              </a:spcAft>
              <a:buClr>
                <a:schemeClr val="dk1"/>
              </a:buClr>
              <a:buSzPts val="1100"/>
              <a:buFont typeface="Arial"/>
              <a:buNone/>
            </a:pPr>
            <a:r>
              <a:rPr lang="en-GB" sz="1300">
                <a:solidFill>
                  <a:schemeClr val="dk1"/>
                </a:solidFill>
                <a:latin typeface="Titillium Web SemiBold"/>
                <a:ea typeface="Titillium Web SemiBold"/>
                <a:cs typeface="Titillium Web SemiBold"/>
                <a:sym typeface="Titillium Web SemiBold"/>
              </a:rPr>
              <a:t>On one hand, robots can make work faster and cheaper for the company. However, it is bad for workers because they may become unemployed.</a:t>
            </a:r>
            <a:endParaRPr sz="1300">
              <a:solidFill>
                <a:schemeClr val="dk1"/>
              </a:solidFill>
              <a:latin typeface="Titillium Web SemiBold"/>
              <a:ea typeface="Titillium Web SemiBold"/>
              <a:cs typeface="Titillium Web SemiBold"/>
              <a:sym typeface="Titillium Web SemiBold"/>
            </a:endParaRPr>
          </a:p>
          <a:p>
            <a:pPr indent="0" lvl="0" marL="0" rtl="0" algn="l">
              <a:lnSpc>
                <a:spcPct val="115000"/>
              </a:lnSpc>
              <a:spcBef>
                <a:spcPts val="1200"/>
              </a:spcBef>
              <a:spcAft>
                <a:spcPts val="1200"/>
              </a:spcAft>
              <a:buClr>
                <a:schemeClr val="dk1"/>
              </a:buClr>
              <a:buSzPts val="1100"/>
              <a:buFont typeface="Arial"/>
              <a:buNone/>
            </a:pPr>
            <a:r>
              <a:rPr lang="en-GB" sz="1300">
                <a:solidFill>
                  <a:schemeClr val="dk1"/>
                </a:solidFill>
                <a:latin typeface="Titillium Web SemiBold"/>
                <a:ea typeface="Titillium Web SemiBold"/>
                <a:cs typeface="Titillium Web SemiBold"/>
                <a:sym typeface="Titillium Web SemiBold"/>
              </a:rPr>
              <a:t>Therefore, replacing workers with robots can cause problems for people.</a:t>
            </a:r>
            <a:endParaRPr sz="1300">
              <a:solidFill>
                <a:schemeClr val="dk1"/>
              </a:solidFill>
              <a:latin typeface="Titillium Web SemiBold"/>
              <a:ea typeface="Titillium Web SemiBold"/>
              <a:cs typeface="Titillium Web SemiBold"/>
              <a:sym typeface="Titillium Web SemiBold"/>
            </a:endParaRPr>
          </a:p>
        </p:txBody>
      </p:sp>
      <p:sp>
        <p:nvSpPr>
          <p:cNvPr id="280" name="Google Shape;280;p27"/>
          <p:cNvSpPr txBox="1"/>
          <p:nvPr/>
        </p:nvSpPr>
        <p:spPr>
          <a:xfrm>
            <a:off x="4721100" y="974125"/>
            <a:ext cx="4228500" cy="2044500"/>
          </a:xfrm>
          <a:prstGeom prst="rect">
            <a:avLst/>
          </a:prstGeom>
          <a:solidFill>
            <a:srgbClr val="F5E134"/>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1500">
                <a:solidFill>
                  <a:schemeClr val="dk1"/>
                </a:solidFill>
                <a:latin typeface="Titillium Web"/>
                <a:ea typeface="Titillium Web"/>
                <a:cs typeface="Titillium Web"/>
                <a:sym typeface="Titillium Web"/>
              </a:rPr>
              <a:t>Success criteria</a:t>
            </a:r>
            <a:endParaRPr b="1" sz="1500">
              <a:solidFill>
                <a:schemeClr val="dk1"/>
              </a:solidFill>
              <a:latin typeface="Titillium Web"/>
              <a:ea typeface="Titillium Web"/>
              <a:cs typeface="Titillium Web"/>
              <a:sym typeface="Titillium Web"/>
            </a:endParaRPr>
          </a:p>
          <a:p>
            <a:pPr indent="-311150" lvl="0" marL="457200" rtl="0" algn="l">
              <a:lnSpc>
                <a:spcPct val="115000"/>
              </a:lnSpc>
              <a:spcBef>
                <a:spcPts val="190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Clear </a:t>
            </a:r>
            <a:r>
              <a:rPr b="1" lang="en-GB" sz="1300">
                <a:solidFill>
                  <a:schemeClr val="dk1"/>
                </a:solidFill>
                <a:latin typeface="Titillium Web"/>
                <a:ea typeface="Titillium Web"/>
                <a:cs typeface="Titillium Web"/>
                <a:sym typeface="Titillium Web"/>
              </a:rPr>
              <a:t>ethical issue identified</a:t>
            </a:r>
            <a:r>
              <a:rPr lang="en-GB" sz="1300">
                <a:solidFill>
                  <a:schemeClr val="dk1"/>
                </a:solidFill>
                <a:latin typeface="Titillium Web"/>
                <a:ea typeface="Titillium Web"/>
                <a:cs typeface="Titillium Web"/>
                <a:sym typeface="Titillium Web"/>
              </a:rPr>
              <a:t> (job loss)</a:t>
            </a:r>
            <a:endParaRPr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Developed explanation of </a:t>
            </a:r>
            <a:r>
              <a:rPr b="1" lang="en-GB" sz="1300">
                <a:solidFill>
                  <a:schemeClr val="dk1"/>
                </a:solidFill>
                <a:latin typeface="Titillium Web"/>
                <a:ea typeface="Titillium Web"/>
                <a:cs typeface="Titillium Web"/>
                <a:sym typeface="Titillium Web"/>
              </a:rPr>
              <a:t>impact on people</a:t>
            </a:r>
            <a:endParaRPr b="1"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b="1" lang="en-GB" sz="1300">
                <a:solidFill>
                  <a:schemeClr val="dk1"/>
                </a:solidFill>
                <a:latin typeface="Titillium Web"/>
                <a:ea typeface="Titillium Web"/>
                <a:cs typeface="Titillium Web"/>
                <a:sym typeface="Titillium Web"/>
              </a:rPr>
              <a:t>Balanced argument</a:t>
            </a:r>
            <a:r>
              <a:rPr lang="en-GB" sz="1300">
                <a:solidFill>
                  <a:schemeClr val="dk1"/>
                </a:solidFill>
                <a:latin typeface="Titillium Web"/>
                <a:ea typeface="Titillium Web"/>
                <a:cs typeface="Titillium Web"/>
                <a:sym typeface="Titillium Web"/>
              </a:rPr>
              <a:t> (benefits vs harms)</a:t>
            </a:r>
            <a:endParaRPr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Includes </a:t>
            </a:r>
            <a:r>
              <a:rPr b="1" lang="en-GB" sz="1300">
                <a:solidFill>
                  <a:schemeClr val="dk1"/>
                </a:solidFill>
                <a:latin typeface="Titillium Web"/>
                <a:ea typeface="Titillium Web"/>
                <a:cs typeface="Titillium Web"/>
                <a:sym typeface="Titillium Web"/>
              </a:rPr>
              <a:t>cultural point</a:t>
            </a:r>
            <a:r>
              <a:rPr lang="en-GB" sz="1300">
                <a:solidFill>
                  <a:schemeClr val="dk1"/>
                </a:solidFill>
                <a:latin typeface="Titillium Web"/>
                <a:ea typeface="Titillium Web"/>
                <a:cs typeface="Titillium Web"/>
                <a:sym typeface="Titillium Web"/>
              </a:rPr>
              <a:t> (community values, identity)</a:t>
            </a:r>
            <a:endParaRPr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Strong </a:t>
            </a:r>
            <a:r>
              <a:rPr b="1" lang="en-GB" sz="1300">
                <a:solidFill>
                  <a:schemeClr val="dk1"/>
                </a:solidFill>
                <a:latin typeface="Titillium Web"/>
                <a:ea typeface="Titillium Web"/>
                <a:cs typeface="Titillium Web"/>
                <a:sym typeface="Titillium Web"/>
              </a:rPr>
              <a:t>link back to the scenario</a:t>
            </a:r>
            <a:endParaRPr b="1" sz="1300">
              <a:solidFill>
                <a:schemeClr val="dk1"/>
              </a:solidFill>
              <a:latin typeface="Titillium Web"/>
              <a:ea typeface="Titillium Web"/>
              <a:cs typeface="Titillium Web"/>
              <a:sym typeface="Titillium Web"/>
            </a:endParaRPr>
          </a:p>
          <a:p>
            <a:pPr indent="-311150" lvl="0" marL="457200" rtl="0" algn="l">
              <a:lnSpc>
                <a:spcPct val="115000"/>
              </a:lnSpc>
              <a:spcBef>
                <a:spcPts val="0"/>
              </a:spcBef>
              <a:spcAft>
                <a:spcPts val="0"/>
              </a:spcAft>
              <a:buClr>
                <a:schemeClr val="dk1"/>
              </a:buClr>
              <a:buSzPts val="1300"/>
              <a:buFont typeface="Titillium Web"/>
              <a:buChar char="❏"/>
            </a:pPr>
            <a:r>
              <a:rPr lang="en-GB" sz="1300">
                <a:solidFill>
                  <a:schemeClr val="dk1"/>
                </a:solidFill>
                <a:latin typeface="Titillium Web"/>
                <a:ea typeface="Titillium Web"/>
                <a:cs typeface="Titillium Web"/>
                <a:sym typeface="Titillium Web"/>
              </a:rPr>
              <a:t>Uses keywords: </a:t>
            </a:r>
            <a:r>
              <a:rPr i="1" lang="en-GB" sz="1300">
                <a:solidFill>
                  <a:schemeClr val="dk1"/>
                </a:solidFill>
                <a:latin typeface="Titillium Web"/>
                <a:ea typeface="Titillium Web"/>
                <a:cs typeface="Titillium Web"/>
                <a:sym typeface="Titillium Web"/>
              </a:rPr>
              <a:t>efficiency, unemployment, community</a:t>
            </a:r>
            <a:endParaRPr i="1" sz="1300">
              <a:solidFill>
                <a:schemeClr val="dk1"/>
              </a:solidFill>
              <a:latin typeface="Titillium Web"/>
              <a:ea typeface="Titillium Web"/>
              <a:cs typeface="Titillium Web"/>
              <a:sym typeface="Titillium Web"/>
            </a:endParaRPr>
          </a:p>
        </p:txBody>
      </p:sp>
      <p:sp>
        <p:nvSpPr>
          <p:cNvPr id="281" name="Google Shape;281;p27"/>
          <p:cNvSpPr txBox="1"/>
          <p:nvPr/>
        </p:nvSpPr>
        <p:spPr>
          <a:xfrm>
            <a:off x="4658975" y="3215275"/>
            <a:ext cx="2319000" cy="17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Clr>
                <a:schemeClr val="dk1"/>
              </a:buClr>
              <a:buSzPts val="1100"/>
              <a:buFont typeface="Arial"/>
              <a:buNone/>
            </a:pPr>
            <a:r>
              <a:rPr b="1" lang="en-GB" sz="1700">
                <a:solidFill>
                  <a:schemeClr val="dk1"/>
                </a:solidFill>
                <a:latin typeface="Titillium Web"/>
                <a:ea typeface="Titillium Web"/>
                <a:cs typeface="Titillium Web"/>
                <a:sym typeface="Titillium Web"/>
              </a:rPr>
              <a:t>Why This is 4 Marks </a:t>
            </a:r>
            <a:endParaRPr b="1" sz="17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sz="1200">
                <a:solidFill>
                  <a:schemeClr val="dk1"/>
                </a:solidFill>
                <a:latin typeface="Titillium Web"/>
                <a:ea typeface="Titillium Web"/>
                <a:cs typeface="Titillium Web"/>
                <a:sym typeface="Titillium Web"/>
              </a:rPr>
              <a:t>✔ Identifies an issue</a:t>
            </a:r>
            <a:endParaRPr sz="1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sz="1200">
                <a:solidFill>
                  <a:schemeClr val="dk1"/>
                </a:solidFill>
                <a:latin typeface="Titillium Web"/>
                <a:ea typeface="Titillium Web"/>
                <a:cs typeface="Titillium Web"/>
                <a:sym typeface="Titillium Web"/>
              </a:rPr>
              <a:t>✔ Some explanation of impact</a:t>
            </a:r>
            <a:endParaRPr sz="1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rPr lang="en-GB" sz="1200">
                <a:solidFill>
                  <a:schemeClr val="dk1"/>
                </a:solidFill>
                <a:latin typeface="Titillium Web"/>
                <a:ea typeface="Titillium Web"/>
                <a:cs typeface="Titillium Web"/>
                <a:sym typeface="Titillium Web"/>
              </a:rPr>
              <a:t>✔ Includes </a:t>
            </a:r>
            <a:r>
              <a:rPr b="1" lang="en-GB" sz="1200">
                <a:solidFill>
                  <a:schemeClr val="dk1"/>
                </a:solidFill>
                <a:latin typeface="Titillium Web"/>
                <a:ea typeface="Titillium Web"/>
                <a:cs typeface="Titillium Web"/>
                <a:sym typeface="Titillium Web"/>
              </a:rPr>
              <a:t>both sides (basic analysis)</a:t>
            </a:r>
            <a:endParaRPr sz="2000">
              <a:solidFill>
                <a:schemeClr val="dk1"/>
              </a:solidFill>
            </a:endParaRPr>
          </a:p>
        </p:txBody>
      </p:sp>
      <p:sp>
        <p:nvSpPr>
          <p:cNvPr id="282" name="Google Shape;282;p27"/>
          <p:cNvSpPr txBox="1"/>
          <p:nvPr/>
        </p:nvSpPr>
        <p:spPr>
          <a:xfrm>
            <a:off x="6895275" y="3449525"/>
            <a:ext cx="2248800" cy="152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1200">
                <a:solidFill>
                  <a:schemeClr val="dk1"/>
                </a:solidFill>
                <a:latin typeface="Titillium Web"/>
                <a:ea typeface="Titillium Web"/>
                <a:cs typeface="Titillium Web"/>
                <a:sym typeface="Titillium Web"/>
              </a:rPr>
              <a:t>❌ Some detail but not enough development</a:t>
            </a:r>
            <a:endParaRPr sz="1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sz="1200">
                <a:solidFill>
                  <a:schemeClr val="dk1"/>
                </a:solidFill>
                <a:latin typeface="Titillium Web"/>
                <a:ea typeface="Titillium Web"/>
                <a:cs typeface="Titillium Web"/>
                <a:sym typeface="Titillium Web"/>
              </a:rPr>
              <a:t>❌ Cultural issues not clearly explored</a:t>
            </a:r>
            <a:endParaRPr sz="1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rPr lang="en-GB" sz="1200">
                <a:solidFill>
                  <a:schemeClr val="dk1"/>
                </a:solidFill>
                <a:latin typeface="Titillium Web"/>
                <a:ea typeface="Titillium Web"/>
                <a:cs typeface="Titillium Web"/>
                <a:sym typeface="Titillium Web"/>
              </a:rPr>
              <a:t>❌ Weak final link to scenario</a:t>
            </a:r>
            <a:endParaRPr sz="1200">
              <a:solidFill>
                <a:schemeClr val="dk1"/>
              </a:solidFill>
              <a:latin typeface="Titillium Web"/>
              <a:ea typeface="Titillium Web"/>
              <a:cs typeface="Titillium Web"/>
              <a:sym typeface="Titillium We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8"/>
          <p:cNvSpPr txBox="1"/>
          <p:nvPr/>
        </p:nvSpPr>
        <p:spPr>
          <a:xfrm>
            <a:off x="0" y="0"/>
            <a:ext cx="90072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900"/>
              </a:spcBef>
              <a:spcAft>
                <a:spcPts val="1900"/>
              </a:spcAft>
              <a:buNone/>
            </a:pPr>
            <a:r>
              <a:rPr b="1" lang="en-GB" sz="1300">
                <a:solidFill>
                  <a:schemeClr val="dk1"/>
                </a:solidFill>
                <a:latin typeface="Titillium Web"/>
                <a:ea typeface="Titillium Web"/>
                <a:cs typeface="Titillium Web"/>
                <a:sym typeface="Titillium Web"/>
              </a:rPr>
              <a:t>I – Identify</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One ethical issue is job loss due to automation.</a:t>
            </a:r>
            <a:endParaRPr sz="1300">
              <a:solidFill>
                <a:schemeClr val="dk1"/>
              </a:solidFill>
              <a:latin typeface="Titillium Web"/>
              <a:ea typeface="Titillium Web"/>
              <a:cs typeface="Titillium Web"/>
              <a:sym typeface="Titillium Web"/>
            </a:endParaRPr>
          </a:p>
        </p:txBody>
      </p:sp>
      <p:pic>
        <p:nvPicPr>
          <p:cNvPr id="288" name="Google Shape;288;p28"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9"/>
          <p:cNvSpPr txBox="1"/>
          <p:nvPr/>
        </p:nvSpPr>
        <p:spPr>
          <a:xfrm>
            <a:off x="0" y="0"/>
            <a:ext cx="9007200" cy="17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I – Identify</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One ethical issue is job loss due to automation.</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D – Describe</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This is where human workers are replaced by robots that can carry out tasks automatically without needing breaks or wages.</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1900"/>
              </a:spcAft>
              <a:buNone/>
            </a:pPr>
            <a:r>
              <a:t/>
            </a:r>
            <a:endParaRPr sz="1300">
              <a:solidFill>
                <a:schemeClr val="dk1"/>
              </a:solidFill>
            </a:endParaRPr>
          </a:p>
        </p:txBody>
      </p:sp>
      <p:pic>
        <p:nvPicPr>
          <p:cNvPr id="294" name="Google Shape;294;p29"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0"/>
          <p:cNvSpPr txBox="1"/>
          <p:nvPr/>
        </p:nvSpPr>
        <p:spPr>
          <a:xfrm>
            <a:off x="0" y="0"/>
            <a:ext cx="9007200" cy="225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I – Identify</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One ethical issue is job loss due to automation.</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D – Describe</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This is where human workers are replaced by robots that can carry out tasks automatically without needing breaks or wages.</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1900"/>
              </a:spcAft>
              <a:buNone/>
            </a:pPr>
            <a:r>
              <a:rPr b="1" lang="en-GB" sz="1300">
                <a:solidFill>
                  <a:schemeClr val="dk1"/>
                </a:solidFill>
                <a:latin typeface="Titillium Web"/>
                <a:ea typeface="Titillium Web"/>
                <a:cs typeface="Titillium Web"/>
                <a:sym typeface="Titillium Web"/>
              </a:rPr>
              <a:t>E – Explain</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This affects workers because they may lose their jobs and income, which could lead to financial difficulties and increased unemployment in society.</a:t>
            </a:r>
            <a:endParaRPr sz="1300">
              <a:solidFill>
                <a:schemeClr val="dk1"/>
              </a:solidFill>
              <a:latin typeface="Titillium Web"/>
              <a:ea typeface="Titillium Web"/>
              <a:cs typeface="Titillium Web"/>
              <a:sym typeface="Titillium Web"/>
            </a:endParaRPr>
          </a:p>
        </p:txBody>
      </p:sp>
      <p:pic>
        <p:nvPicPr>
          <p:cNvPr id="300" name="Google Shape;300;p30"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1"/>
          <p:cNvSpPr txBox="1"/>
          <p:nvPr/>
        </p:nvSpPr>
        <p:spPr>
          <a:xfrm>
            <a:off x="0" y="0"/>
            <a:ext cx="9007200" cy="3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I – Identify</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One ethical issue is job loss due to automation.</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D – Describe</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This is where human workers are replaced by robots that can carry out tasks automatically without needing breaks or wages.</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E – Explain</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This affects workers because they may lose their jobs and income, which could lead to financial difficulties and increased unemployment in society.</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1900"/>
              </a:spcAft>
              <a:buNone/>
            </a:pPr>
            <a:r>
              <a:rPr b="1" lang="en-GB" sz="1300">
                <a:solidFill>
                  <a:schemeClr val="dk1"/>
                </a:solidFill>
                <a:latin typeface="Titillium Web"/>
                <a:ea typeface="Titillium Web"/>
                <a:cs typeface="Titillium Web"/>
                <a:sym typeface="Titillium Web"/>
              </a:rPr>
              <a:t>A – Analyse</a:t>
            </a:r>
            <a:br>
              <a:rPr b="1" lang="en-GB" sz="1300">
                <a:solidFill>
                  <a:schemeClr val="dk1"/>
                </a:solidFill>
                <a:latin typeface="Titillium Web"/>
                <a:ea typeface="Titillium Web"/>
                <a:cs typeface="Titillium Web"/>
                <a:sym typeface="Titillium Web"/>
              </a:rPr>
            </a:br>
            <a:r>
              <a:rPr lang="en-GB" sz="1300">
                <a:solidFill>
                  <a:schemeClr val="dk1"/>
                </a:solidFill>
                <a:highlight>
                  <a:srgbClr val="D9EAD3"/>
                </a:highlight>
                <a:latin typeface="Titillium Web"/>
                <a:ea typeface="Titillium Web"/>
                <a:cs typeface="Titillium Web"/>
                <a:sym typeface="Titillium Web"/>
              </a:rPr>
              <a:t>On one hand, using autonomous robots can benefit the company as it reduces costs, increases efficiency, and allows tasks to be completed more quickly and accurately.</a:t>
            </a:r>
            <a:r>
              <a:rPr lang="en-GB" sz="1300">
                <a:solidFill>
                  <a:schemeClr val="dk1"/>
                </a:solidFill>
                <a:latin typeface="Titillium Web"/>
                <a:ea typeface="Titillium Web"/>
                <a:cs typeface="Titillium Web"/>
                <a:sym typeface="Titillium Web"/>
              </a:rPr>
              <a:t> </a:t>
            </a:r>
            <a:r>
              <a:rPr lang="en-GB" sz="1300">
                <a:solidFill>
                  <a:schemeClr val="dk1"/>
                </a:solidFill>
                <a:highlight>
                  <a:srgbClr val="F4CCCC"/>
                </a:highlight>
                <a:latin typeface="Titillium Web"/>
                <a:ea typeface="Titillium Web"/>
                <a:cs typeface="Titillium Web"/>
                <a:sym typeface="Titillium Web"/>
              </a:rPr>
              <a:t>However, it is unethical to prioritise profit over people, as workers may struggle to find new employment, especially if they do not have the skills needed for other jobs. </a:t>
            </a:r>
            <a:r>
              <a:rPr lang="en-GB" sz="1300">
                <a:solidFill>
                  <a:schemeClr val="dk1"/>
                </a:solidFill>
                <a:highlight>
                  <a:srgbClr val="C9DAF8"/>
                </a:highlight>
                <a:latin typeface="Titillium Web"/>
                <a:ea typeface="Titillium Web"/>
                <a:cs typeface="Titillium Web"/>
                <a:sym typeface="Titillium Web"/>
              </a:rPr>
              <a:t>Additionally, there may be cultural issues, as some communities place high value on stable employment and human roles, and replacing workers with machines could negatively impact social structures and community identity.</a:t>
            </a:r>
            <a:endParaRPr sz="1300">
              <a:solidFill>
                <a:schemeClr val="dk1"/>
              </a:solidFill>
              <a:highlight>
                <a:srgbClr val="C9DAF8"/>
              </a:highlight>
              <a:latin typeface="Titillium Web"/>
              <a:ea typeface="Titillium Web"/>
              <a:cs typeface="Titillium Web"/>
              <a:sym typeface="Titillium Web"/>
            </a:endParaRPr>
          </a:p>
        </p:txBody>
      </p:sp>
      <p:pic>
        <p:nvPicPr>
          <p:cNvPr id="306" name="Google Shape;306;p31"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2"/>
          <p:cNvSpPr txBox="1"/>
          <p:nvPr/>
        </p:nvSpPr>
        <p:spPr>
          <a:xfrm>
            <a:off x="0" y="0"/>
            <a:ext cx="9007200" cy="481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I – Identify</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One ethical issue is job loss due to automation.</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D – Describe</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This is where human workers are replaced by robots that can carry out tasks automatically without needing breaks or wages.</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E – Explain</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This affects workers because they may lose their jobs and income, which could lead to financial difficulties and increased unemployment in society.</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A – Analyse</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On one hand, using autonomous robots can benefit the company as it reduces costs, increases efficiency, and allows tasks to be completed more quickly and accurately. However, it is unethical to prioritise profit over people, as workers may struggle to find new employment, especially if they do not have the skills needed for other jobs. Additionally, there may be cultural issues, as some communities place high value on stable employment and human roles, and replacing workers with machines could negatively impact social structures and community identity.</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1900"/>
              </a:spcAft>
              <a:buNone/>
            </a:pPr>
            <a:r>
              <a:rPr b="1" lang="en-GB" sz="1300">
                <a:solidFill>
                  <a:schemeClr val="dk1"/>
                </a:solidFill>
                <a:latin typeface="Titillium Web"/>
                <a:ea typeface="Titillium Web"/>
                <a:cs typeface="Titillium Web"/>
                <a:sym typeface="Titillium Web"/>
              </a:rPr>
              <a:t>L – Link</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Therefore, in the case of replacing warehouse workers with autonomous robots, there is a clear ethical and cultural conflict between improving efficiency and protecting workers and communities.</a:t>
            </a:r>
            <a:endParaRPr sz="1300">
              <a:solidFill>
                <a:schemeClr val="dk1"/>
              </a:solidFill>
              <a:latin typeface="Titillium Web"/>
              <a:ea typeface="Titillium Web"/>
              <a:cs typeface="Titillium Web"/>
              <a:sym typeface="Titillium Web"/>
            </a:endParaRPr>
          </a:p>
        </p:txBody>
      </p:sp>
      <p:pic>
        <p:nvPicPr>
          <p:cNvPr id="312" name="Google Shape;312;p32"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5"/>
          <p:cNvSpPr txBox="1"/>
          <p:nvPr/>
        </p:nvSpPr>
        <p:spPr>
          <a:xfrm>
            <a:off x="428550" y="1302000"/>
            <a:ext cx="8286900" cy="1045200"/>
          </a:xfrm>
          <a:prstGeom prst="rect">
            <a:avLst/>
          </a:prstGeom>
          <a:noFill/>
          <a:ln>
            <a:noFill/>
          </a:ln>
        </p:spPr>
        <p:txBody>
          <a:bodyPr anchorCtr="0" anchor="t" bIns="91425" lIns="91425" spcFirstLastPara="1" rIns="91425" wrap="square" tIns="91425">
            <a:spAutoFit/>
          </a:bodyPr>
          <a:lstStyle/>
          <a:p>
            <a:pPr indent="0" lvl="0" marL="0" marR="381000" rtl="0" algn="ctr">
              <a:lnSpc>
                <a:spcPct val="115000"/>
              </a:lnSpc>
              <a:spcBef>
                <a:spcPts val="1200"/>
              </a:spcBef>
              <a:spcAft>
                <a:spcPts val="1200"/>
              </a:spcAft>
              <a:buClr>
                <a:schemeClr val="dk1"/>
              </a:buClr>
              <a:buSzPts val="1100"/>
              <a:buFont typeface="Arial"/>
              <a:buNone/>
            </a:pPr>
            <a:r>
              <a:rPr lang="en-GB" sz="2600">
                <a:solidFill>
                  <a:schemeClr val="dk1"/>
                </a:solidFill>
                <a:latin typeface="Titillium Web"/>
                <a:ea typeface="Titillium Web"/>
                <a:cs typeface="Titillium Web"/>
                <a:sym typeface="Titillium Web"/>
              </a:rPr>
              <a:t>Is it acceptable for companies to collect personal data about users? Explain your answer</a:t>
            </a:r>
            <a:endParaRPr sz="3900">
              <a:latin typeface="Titillium Web"/>
              <a:ea typeface="Titillium Web"/>
              <a:cs typeface="Titillium Web"/>
              <a:sym typeface="Titillium Web"/>
            </a:endParaRPr>
          </a:p>
        </p:txBody>
      </p:sp>
      <p:sp>
        <p:nvSpPr>
          <p:cNvPr id="63" name="Google Shape;63;p15"/>
          <p:cNvSpPr txBox="1"/>
          <p:nvPr/>
        </p:nvSpPr>
        <p:spPr>
          <a:xfrm>
            <a:off x="562325" y="560100"/>
            <a:ext cx="1462800" cy="5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600">
                <a:solidFill>
                  <a:srgbClr val="EC6270"/>
                </a:solidFill>
                <a:latin typeface="Titillium Web"/>
                <a:ea typeface="Titillium Web"/>
                <a:cs typeface="Titillium Web"/>
                <a:sym typeface="Titillium Web"/>
              </a:rPr>
              <a:t>Do Now</a:t>
            </a:r>
            <a:endParaRPr sz="2600">
              <a:solidFill>
                <a:srgbClr val="EC6270"/>
              </a:solidFill>
              <a:latin typeface="Titillium Web"/>
              <a:ea typeface="Titillium Web"/>
              <a:cs typeface="Titillium Web"/>
              <a:sym typeface="Titillium Web"/>
            </a:endParaRPr>
          </a:p>
        </p:txBody>
      </p:sp>
      <p:pic>
        <p:nvPicPr>
          <p:cNvPr id="64" name="Google Shape;64;p15"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3"/>
          <p:cNvSpPr txBox="1"/>
          <p:nvPr/>
        </p:nvSpPr>
        <p:spPr>
          <a:xfrm>
            <a:off x="0" y="0"/>
            <a:ext cx="9007200" cy="481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I – Identify</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One ethical issue is job loss due to automation.</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D – Describe</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This is where human workers are replaced by robots that can carry out tasks automatically without needing breaks or wages.</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E – Explain</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This affects workers because they may lose their jobs and income, which could lead to financial difficulties and increased unemployment in society.</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0"/>
              </a:spcAft>
              <a:buNone/>
            </a:pPr>
            <a:r>
              <a:rPr b="1" lang="en-GB" sz="1300">
                <a:solidFill>
                  <a:schemeClr val="dk1"/>
                </a:solidFill>
                <a:latin typeface="Titillium Web"/>
                <a:ea typeface="Titillium Web"/>
                <a:cs typeface="Titillium Web"/>
                <a:sym typeface="Titillium Web"/>
              </a:rPr>
              <a:t>A – Analyse</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On one hand, using autonomous robots can benefit the company as it reduces costs, increases efficiency, and allows tasks to be completed more quickly and accurately. However, it is unethical to prioritise profit over people, as workers may struggle to find new employment, especially if they do not have the skills needed for other jobs. Additionally, there may be cultural issues, as some communities place high value on stable employment and human roles, and replacing workers with machines could negatively impact social structures and community identity.</a:t>
            </a:r>
            <a:endParaRPr sz="1300">
              <a:solidFill>
                <a:schemeClr val="dk1"/>
              </a:solidFill>
              <a:latin typeface="Titillium Web"/>
              <a:ea typeface="Titillium Web"/>
              <a:cs typeface="Titillium Web"/>
              <a:sym typeface="Titillium Web"/>
            </a:endParaRPr>
          </a:p>
          <a:p>
            <a:pPr indent="0" lvl="0" marL="0" rtl="0" algn="l">
              <a:lnSpc>
                <a:spcPct val="115000"/>
              </a:lnSpc>
              <a:spcBef>
                <a:spcPts val="1900"/>
              </a:spcBef>
              <a:spcAft>
                <a:spcPts val="1900"/>
              </a:spcAft>
              <a:buNone/>
            </a:pPr>
            <a:r>
              <a:rPr b="1" lang="en-GB" sz="1300">
                <a:solidFill>
                  <a:schemeClr val="dk1"/>
                </a:solidFill>
                <a:latin typeface="Titillium Web"/>
                <a:ea typeface="Titillium Web"/>
                <a:cs typeface="Titillium Web"/>
                <a:sym typeface="Titillium Web"/>
              </a:rPr>
              <a:t>L – Link</a:t>
            </a:r>
            <a:br>
              <a:rPr b="1" lang="en-GB" sz="1300">
                <a:solidFill>
                  <a:schemeClr val="dk1"/>
                </a:solidFill>
                <a:latin typeface="Titillium Web"/>
                <a:ea typeface="Titillium Web"/>
                <a:cs typeface="Titillium Web"/>
                <a:sym typeface="Titillium Web"/>
              </a:rPr>
            </a:br>
            <a:r>
              <a:rPr lang="en-GB" sz="1300">
                <a:solidFill>
                  <a:schemeClr val="dk1"/>
                </a:solidFill>
                <a:latin typeface="Titillium Web"/>
                <a:ea typeface="Titillium Web"/>
                <a:cs typeface="Titillium Web"/>
                <a:sym typeface="Titillium Web"/>
              </a:rPr>
              <a:t>Therefore, in the case of replacing warehouse workers with autonomous robots, there is a clear ethical and cultural conflict between improving efficiency and protecting workers and communities.</a:t>
            </a:r>
            <a:endParaRPr sz="1300">
              <a:solidFill>
                <a:schemeClr val="dk1"/>
              </a:solidFill>
              <a:latin typeface="Titillium Web"/>
              <a:ea typeface="Titillium Web"/>
              <a:cs typeface="Titillium Web"/>
              <a:sym typeface="Titillium Web"/>
            </a:endParaRPr>
          </a:p>
        </p:txBody>
      </p:sp>
      <p:sp>
        <p:nvSpPr>
          <p:cNvPr id="318" name="Google Shape;318;p33"/>
          <p:cNvSpPr txBox="1"/>
          <p:nvPr/>
        </p:nvSpPr>
        <p:spPr>
          <a:xfrm>
            <a:off x="916950" y="600750"/>
            <a:ext cx="7173300" cy="3942000"/>
          </a:xfrm>
          <a:prstGeom prst="rect">
            <a:avLst/>
          </a:prstGeom>
          <a:solidFill>
            <a:srgbClr val="F5E134"/>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GB" sz="2400">
                <a:solidFill>
                  <a:schemeClr val="dk1"/>
                </a:solidFill>
                <a:latin typeface="Titillium Web"/>
                <a:ea typeface="Titillium Web"/>
                <a:cs typeface="Titillium Web"/>
                <a:sym typeface="Titillium Web"/>
              </a:rPr>
              <a:t> Why This Hits Top Marks </a:t>
            </a:r>
            <a:endParaRPr b="1" sz="2400">
              <a:solidFill>
                <a:schemeClr val="dk1"/>
              </a:solidFill>
              <a:latin typeface="Titillium Web"/>
              <a:ea typeface="Titillium Web"/>
              <a:cs typeface="Titillium Web"/>
              <a:sym typeface="Titillium Web"/>
            </a:endParaRPr>
          </a:p>
          <a:p>
            <a:pPr indent="0" lvl="0" marL="457200" rtl="0" algn="l">
              <a:lnSpc>
                <a:spcPct val="115000"/>
              </a:lnSpc>
              <a:spcBef>
                <a:spcPts val="1900"/>
              </a:spcBef>
              <a:spcAft>
                <a:spcPts val="0"/>
              </a:spcAft>
              <a:buNone/>
            </a:pPr>
            <a:r>
              <a:rPr lang="en-GB" sz="1800">
                <a:solidFill>
                  <a:schemeClr val="dk1"/>
                </a:solidFill>
                <a:latin typeface="Titillium Web"/>
                <a:ea typeface="Titillium Web"/>
                <a:cs typeface="Titillium Web"/>
                <a:sym typeface="Titillium Web"/>
              </a:rPr>
              <a:t>✔ Clear </a:t>
            </a:r>
            <a:r>
              <a:rPr b="1" lang="en-GB" sz="1800">
                <a:solidFill>
                  <a:schemeClr val="dk1"/>
                </a:solidFill>
                <a:latin typeface="Titillium Web"/>
                <a:ea typeface="Titillium Web"/>
                <a:cs typeface="Titillium Web"/>
                <a:sym typeface="Titillium Web"/>
              </a:rPr>
              <a:t>ethical issue identified</a:t>
            </a:r>
            <a:r>
              <a:rPr lang="en-GB" sz="1800">
                <a:solidFill>
                  <a:schemeClr val="dk1"/>
                </a:solidFill>
                <a:latin typeface="Titillium Web"/>
                <a:ea typeface="Titillium Web"/>
                <a:cs typeface="Titillium Web"/>
                <a:sym typeface="Titillium Web"/>
              </a:rPr>
              <a:t> (job loss)</a:t>
            </a:r>
            <a:endParaRPr sz="1800">
              <a:solidFill>
                <a:schemeClr val="dk1"/>
              </a:solidFill>
              <a:latin typeface="Titillium Web"/>
              <a:ea typeface="Titillium Web"/>
              <a:cs typeface="Titillium Web"/>
              <a:sym typeface="Titillium Web"/>
            </a:endParaRPr>
          </a:p>
          <a:p>
            <a:pPr indent="0" lvl="0" marL="457200" rtl="0" algn="l">
              <a:lnSpc>
                <a:spcPct val="115000"/>
              </a:lnSpc>
              <a:spcBef>
                <a:spcPts val="1900"/>
              </a:spcBef>
              <a:spcAft>
                <a:spcPts val="0"/>
              </a:spcAft>
              <a:buNone/>
            </a:pPr>
            <a:r>
              <a:rPr lang="en-GB" sz="1800">
                <a:solidFill>
                  <a:schemeClr val="dk1"/>
                </a:solidFill>
                <a:latin typeface="Titillium Web"/>
                <a:ea typeface="Titillium Web"/>
                <a:cs typeface="Titillium Web"/>
                <a:sym typeface="Titillium Web"/>
              </a:rPr>
              <a:t>✔ Developed explanation of </a:t>
            </a:r>
            <a:r>
              <a:rPr b="1" lang="en-GB" sz="1800">
                <a:solidFill>
                  <a:schemeClr val="dk1"/>
                </a:solidFill>
                <a:latin typeface="Titillium Web"/>
                <a:ea typeface="Titillium Web"/>
                <a:cs typeface="Titillium Web"/>
                <a:sym typeface="Titillium Web"/>
              </a:rPr>
              <a:t>impact on people</a:t>
            </a:r>
            <a:endParaRPr b="1" sz="1800">
              <a:solidFill>
                <a:schemeClr val="dk1"/>
              </a:solidFill>
              <a:latin typeface="Titillium Web"/>
              <a:ea typeface="Titillium Web"/>
              <a:cs typeface="Titillium Web"/>
              <a:sym typeface="Titillium Web"/>
            </a:endParaRPr>
          </a:p>
          <a:p>
            <a:pPr indent="0" lvl="0" marL="457200" rtl="0" algn="l">
              <a:lnSpc>
                <a:spcPct val="115000"/>
              </a:lnSpc>
              <a:spcBef>
                <a:spcPts val="1900"/>
              </a:spcBef>
              <a:spcAft>
                <a:spcPts val="0"/>
              </a:spcAft>
              <a:buNone/>
            </a:pPr>
            <a:r>
              <a:rPr lang="en-GB" sz="1800">
                <a:solidFill>
                  <a:schemeClr val="dk1"/>
                </a:solidFill>
                <a:latin typeface="Titillium Web"/>
                <a:ea typeface="Titillium Web"/>
                <a:cs typeface="Titillium Web"/>
                <a:sym typeface="Titillium Web"/>
              </a:rPr>
              <a:t>✔ </a:t>
            </a:r>
            <a:r>
              <a:rPr b="1" lang="en-GB" sz="1800">
                <a:solidFill>
                  <a:schemeClr val="dk1"/>
                </a:solidFill>
                <a:latin typeface="Titillium Web"/>
                <a:ea typeface="Titillium Web"/>
                <a:cs typeface="Titillium Web"/>
                <a:sym typeface="Titillium Web"/>
              </a:rPr>
              <a:t>Balanced argument</a:t>
            </a:r>
            <a:r>
              <a:rPr lang="en-GB" sz="1800">
                <a:solidFill>
                  <a:schemeClr val="dk1"/>
                </a:solidFill>
                <a:latin typeface="Titillium Web"/>
                <a:ea typeface="Titillium Web"/>
                <a:cs typeface="Titillium Web"/>
                <a:sym typeface="Titillium Web"/>
              </a:rPr>
              <a:t> (benefits vs harms)</a:t>
            </a:r>
            <a:endParaRPr sz="1800">
              <a:solidFill>
                <a:schemeClr val="dk1"/>
              </a:solidFill>
              <a:latin typeface="Titillium Web"/>
              <a:ea typeface="Titillium Web"/>
              <a:cs typeface="Titillium Web"/>
              <a:sym typeface="Titillium Web"/>
            </a:endParaRPr>
          </a:p>
          <a:p>
            <a:pPr indent="0" lvl="0" marL="457200" rtl="0" algn="l">
              <a:lnSpc>
                <a:spcPct val="115000"/>
              </a:lnSpc>
              <a:spcBef>
                <a:spcPts val="1900"/>
              </a:spcBef>
              <a:spcAft>
                <a:spcPts val="0"/>
              </a:spcAft>
              <a:buNone/>
            </a:pPr>
            <a:r>
              <a:rPr lang="en-GB" sz="1800">
                <a:solidFill>
                  <a:schemeClr val="dk1"/>
                </a:solidFill>
                <a:latin typeface="Titillium Web"/>
                <a:ea typeface="Titillium Web"/>
                <a:cs typeface="Titillium Web"/>
                <a:sym typeface="Titillium Web"/>
              </a:rPr>
              <a:t>✔ Includes </a:t>
            </a:r>
            <a:r>
              <a:rPr b="1" lang="en-GB" sz="1800">
                <a:solidFill>
                  <a:schemeClr val="dk1"/>
                </a:solidFill>
                <a:latin typeface="Titillium Web"/>
                <a:ea typeface="Titillium Web"/>
                <a:cs typeface="Titillium Web"/>
                <a:sym typeface="Titillium Web"/>
              </a:rPr>
              <a:t>cultural point</a:t>
            </a:r>
            <a:r>
              <a:rPr lang="en-GB" sz="1800">
                <a:solidFill>
                  <a:schemeClr val="dk1"/>
                </a:solidFill>
                <a:latin typeface="Titillium Web"/>
                <a:ea typeface="Titillium Web"/>
                <a:cs typeface="Titillium Web"/>
                <a:sym typeface="Titillium Web"/>
              </a:rPr>
              <a:t> (community values, identity)</a:t>
            </a:r>
            <a:endParaRPr sz="1800">
              <a:solidFill>
                <a:schemeClr val="dk1"/>
              </a:solidFill>
              <a:latin typeface="Titillium Web"/>
              <a:ea typeface="Titillium Web"/>
              <a:cs typeface="Titillium Web"/>
              <a:sym typeface="Titillium Web"/>
            </a:endParaRPr>
          </a:p>
          <a:p>
            <a:pPr indent="0" lvl="0" marL="457200" rtl="0" algn="l">
              <a:lnSpc>
                <a:spcPct val="115000"/>
              </a:lnSpc>
              <a:spcBef>
                <a:spcPts val="1900"/>
              </a:spcBef>
              <a:spcAft>
                <a:spcPts val="0"/>
              </a:spcAft>
              <a:buNone/>
            </a:pPr>
            <a:r>
              <a:rPr lang="en-GB" sz="1800">
                <a:solidFill>
                  <a:schemeClr val="dk1"/>
                </a:solidFill>
                <a:latin typeface="Titillium Web"/>
                <a:ea typeface="Titillium Web"/>
                <a:cs typeface="Titillium Web"/>
                <a:sym typeface="Titillium Web"/>
              </a:rPr>
              <a:t>✔ Strong </a:t>
            </a:r>
            <a:r>
              <a:rPr b="1" lang="en-GB" sz="1800">
                <a:solidFill>
                  <a:schemeClr val="dk1"/>
                </a:solidFill>
                <a:latin typeface="Titillium Web"/>
                <a:ea typeface="Titillium Web"/>
                <a:cs typeface="Titillium Web"/>
                <a:sym typeface="Titillium Web"/>
              </a:rPr>
              <a:t>link back to the scenario</a:t>
            </a:r>
            <a:endParaRPr b="1" sz="1800">
              <a:solidFill>
                <a:schemeClr val="dk1"/>
              </a:solidFill>
              <a:latin typeface="Titillium Web"/>
              <a:ea typeface="Titillium Web"/>
              <a:cs typeface="Titillium Web"/>
              <a:sym typeface="Titillium Web"/>
            </a:endParaRPr>
          </a:p>
          <a:p>
            <a:pPr indent="0" lvl="0" marL="457200" rtl="0" algn="l">
              <a:lnSpc>
                <a:spcPct val="115000"/>
              </a:lnSpc>
              <a:spcBef>
                <a:spcPts val="1900"/>
              </a:spcBef>
              <a:spcAft>
                <a:spcPts val="1900"/>
              </a:spcAft>
              <a:buNone/>
            </a:pPr>
            <a:r>
              <a:rPr lang="en-GB" sz="1800">
                <a:solidFill>
                  <a:schemeClr val="dk1"/>
                </a:solidFill>
                <a:latin typeface="Titillium Web"/>
                <a:ea typeface="Titillium Web"/>
                <a:cs typeface="Titillium Web"/>
                <a:sym typeface="Titillium Web"/>
              </a:rPr>
              <a:t>✔ Uses keywords: </a:t>
            </a:r>
            <a:r>
              <a:rPr i="1" lang="en-GB" sz="1800">
                <a:solidFill>
                  <a:schemeClr val="dk1"/>
                </a:solidFill>
                <a:latin typeface="Titillium Web"/>
                <a:ea typeface="Titillium Web"/>
                <a:cs typeface="Titillium Web"/>
                <a:sym typeface="Titillium Web"/>
              </a:rPr>
              <a:t>efficiency, unemployment, community</a:t>
            </a:r>
            <a:endParaRPr i="1" sz="1800">
              <a:solidFill>
                <a:schemeClr val="dk1"/>
              </a:solidFill>
              <a:latin typeface="Titillium Web"/>
              <a:ea typeface="Titillium Web"/>
              <a:cs typeface="Titillium Web"/>
              <a:sym typeface="Titillium Web"/>
            </a:endParaRPr>
          </a:p>
        </p:txBody>
      </p:sp>
      <p:pic>
        <p:nvPicPr>
          <p:cNvPr id="319" name="Google Shape;319;p33"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4"/>
          <p:cNvSpPr txBox="1"/>
          <p:nvPr/>
        </p:nvSpPr>
        <p:spPr>
          <a:xfrm>
            <a:off x="402600" y="726650"/>
            <a:ext cx="74628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500">
                <a:solidFill>
                  <a:schemeClr val="dk1"/>
                </a:solidFill>
                <a:latin typeface="Titillium Web SemiBold"/>
                <a:ea typeface="Titillium Web SemiBold"/>
                <a:cs typeface="Titillium Web SemiBold"/>
                <a:sym typeface="Titillium Web SemiBold"/>
              </a:rPr>
              <a:t>“A social media company uses algorithms to decide what content users see on their feeds. Discuss the ethical and cultural issues of this decision.”</a:t>
            </a:r>
            <a:endParaRPr>
              <a:latin typeface="Titillium Web SemiBold"/>
              <a:ea typeface="Titillium Web SemiBold"/>
              <a:cs typeface="Titillium Web SemiBold"/>
              <a:sym typeface="Titillium Web SemiBold"/>
            </a:endParaRPr>
          </a:p>
        </p:txBody>
      </p:sp>
      <p:pic>
        <p:nvPicPr>
          <p:cNvPr id="325" name="Google Shape;325;p34"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
        <p:nvSpPr>
          <p:cNvPr id="326" name="Google Shape;326;p34"/>
          <p:cNvSpPr/>
          <p:nvPr/>
        </p:nvSpPr>
        <p:spPr>
          <a:xfrm>
            <a:off x="402600" y="2346895"/>
            <a:ext cx="8346600" cy="2238900"/>
          </a:xfrm>
          <a:prstGeom prst="rect">
            <a:avLst/>
          </a:prstGeom>
          <a:noFill/>
          <a:ln cap="flat" cmpd="sng" w="19050">
            <a:solidFill>
              <a:srgbClr val="EC627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7" name="Google Shape;327;p34"/>
          <p:cNvSpPr txBox="1"/>
          <p:nvPr/>
        </p:nvSpPr>
        <p:spPr>
          <a:xfrm>
            <a:off x="831600" y="2402325"/>
            <a:ext cx="6850800" cy="2112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288">
                <a:solidFill>
                  <a:srgbClr val="E85C68"/>
                </a:solidFill>
                <a:latin typeface="Titillium Web SemiBold"/>
                <a:ea typeface="Titillium Web SemiBold"/>
                <a:cs typeface="Titillium Web SemiBold"/>
                <a:sym typeface="Titillium Web SemiBold"/>
              </a:rPr>
              <a:t>I-D-E-A-L</a:t>
            </a:r>
            <a:r>
              <a:rPr lang="en-GB" sz="2288">
                <a:solidFill>
                  <a:srgbClr val="9CCC3C"/>
                </a:solidFill>
                <a:latin typeface="Titillium Web"/>
                <a:ea typeface="Titillium Web"/>
                <a:cs typeface="Titillium Web"/>
                <a:sym typeface="Titillium Web"/>
              </a:rPr>
              <a:t> </a:t>
            </a:r>
            <a:r>
              <a:rPr lang="en-GB" sz="2288">
                <a:solidFill>
                  <a:schemeClr val="dk1"/>
                </a:solidFill>
                <a:latin typeface="Titillium Web SemiBold"/>
                <a:ea typeface="Titillium Web SemiBold"/>
                <a:cs typeface="Titillium Web SemiBold"/>
                <a:sym typeface="Titillium Web SemiBold"/>
              </a:rPr>
              <a:t>Response Structure</a:t>
            </a:r>
            <a:endParaRPr sz="2288">
              <a:solidFill>
                <a:schemeClr val="dk1"/>
              </a:solidFill>
              <a:latin typeface="Titillium Web SemiBold"/>
              <a:ea typeface="Titillium Web SemiBold"/>
              <a:cs typeface="Titillium Web SemiBold"/>
              <a:sym typeface="Titillium Web SemiBold"/>
            </a:endParaRPr>
          </a:p>
          <a:p>
            <a:pPr indent="-373856" lvl="0" marL="457200" marR="0" rtl="0" algn="l">
              <a:spcBef>
                <a:spcPts val="0"/>
              </a:spcBef>
              <a:spcAft>
                <a:spcPts val="0"/>
              </a:spcAft>
              <a:buClr>
                <a:schemeClr val="dk1"/>
              </a:buClr>
              <a:buSzPts val="2288"/>
              <a:buFont typeface="Titillium Web"/>
              <a:buChar char="●"/>
            </a:pPr>
            <a:r>
              <a:rPr lang="en-GB" sz="2288">
                <a:solidFill>
                  <a:srgbClr val="EC6270"/>
                </a:solidFill>
                <a:latin typeface="Titillium Web SemiBold"/>
                <a:ea typeface="Titillium Web SemiBold"/>
                <a:cs typeface="Titillium Web SemiBold"/>
                <a:sym typeface="Titillium Web SemiBold"/>
              </a:rPr>
              <a:t>I </a:t>
            </a:r>
            <a:r>
              <a:rPr lang="en-GB" sz="2288">
                <a:solidFill>
                  <a:schemeClr val="dk1"/>
                </a:solidFill>
                <a:latin typeface="Titillium Web SemiBold"/>
                <a:ea typeface="Titillium Web SemiBold"/>
                <a:cs typeface="Titillium Web SemiBold"/>
                <a:sym typeface="Titillium Web SemiBold"/>
              </a:rPr>
              <a:t>- Identify:</a:t>
            </a:r>
            <a:r>
              <a:rPr lang="en-GB" sz="2288">
                <a:solidFill>
                  <a:schemeClr val="dk1"/>
                </a:solidFill>
                <a:latin typeface="Titillium Web"/>
                <a:ea typeface="Titillium Web"/>
                <a:cs typeface="Titillium Web"/>
                <a:sym typeface="Titillium Web"/>
              </a:rPr>
              <a:t> One ethical issue is…</a:t>
            </a:r>
            <a:endParaRPr sz="2288">
              <a:solidFill>
                <a:schemeClr val="dk1"/>
              </a:solidFill>
              <a:latin typeface="Titillium Web"/>
              <a:ea typeface="Titillium Web"/>
              <a:cs typeface="Titillium Web"/>
              <a:sym typeface="Titillium Web"/>
            </a:endParaRPr>
          </a:p>
          <a:p>
            <a:pPr indent="-373856" lvl="0" marL="457200" marR="0" rtl="0" algn="l">
              <a:spcBef>
                <a:spcPts val="0"/>
              </a:spcBef>
              <a:spcAft>
                <a:spcPts val="0"/>
              </a:spcAft>
              <a:buClr>
                <a:schemeClr val="dk1"/>
              </a:buClr>
              <a:buSzPts val="2288"/>
              <a:buFont typeface="Titillium Web"/>
              <a:buChar char="●"/>
            </a:pPr>
            <a:r>
              <a:rPr lang="en-GB" sz="2288">
                <a:solidFill>
                  <a:srgbClr val="EC6270"/>
                </a:solidFill>
                <a:latin typeface="Titillium Web SemiBold"/>
                <a:ea typeface="Titillium Web SemiBold"/>
                <a:cs typeface="Titillium Web SemiBold"/>
                <a:sym typeface="Titillium Web SemiBold"/>
              </a:rPr>
              <a:t>D</a:t>
            </a:r>
            <a:r>
              <a:rPr lang="en-GB" sz="2288">
                <a:solidFill>
                  <a:schemeClr val="dk1"/>
                </a:solidFill>
                <a:latin typeface="Titillium Web SemiBold"/>
                <a:ea typeface="Titillium Web SemiBold"/>
                <a:cs typeface="Titillium Web SemiBold"/>
                <a:sym typeface="Titillium Web SemiBold"/>
              </a:rPr>
              <a:t> - Describe:</a:t>
            </a:r>
            <a:r>
              <a:rPr lang="en-GB" sz="2288">
                <a:solidFill>
                  <a:schemeClr val="dk1"/>
                </a:solidFill>
                <a:latin typeface="Titillium Web"/>
                <a:ea typeface="Titillium Web"/>
                <a:cs typeface="Titillium Web"/>
                <a:sym typeface="Titillium Web"/>
              </a:rPr>
              <a:t> This means…</a:t>
            </a:r>
            <a:endParaRPr sz="2288">
              <a:solidFill>
                <a:schemeClr val="dk1"/>
              </a:solidFill>
              <a:latin typeface="Titillium Web"/>
              <a:ea typeface="Titillium Web"/>
              <a:cs typeface="Titillium Web"/>
              <a:sym typeface="Titillium Web"/>
            </a:endParaRPr>
          </a:p>
          <a:p>
            <a:pPr indent="-373856" lvl="0" marL="457200" marR="0" rtl="0" algn="l">
              <a:spcBef>
                <a:spcPts val="0"/>
              </a:spcBef>
              <a:spcAft>
                <a:spcPts val="0"/>
              </a:spcAft>
              <a:buClr>
                <a:schemeClr val="dk1"/>
              </a:buClr>
              <a:buSzPts val="2288"/>
              <a:buFont typeface="Titillium Web"/>
              <a:buChar char="●"/>
            </a:pPr>
            <a:r>
              <a:rPr lang="en-GB" sz="2288">
                <a:solidFill>
                  <a:srgbClr val="EC6270"/>
                </a:solidFill>
                <a:latin typeface="Titillium Web SemiBold"/>
                <a:ea typeface="Titillium Web SemiBold"/>
                <a:cs typeface="Titillium Web SemiBold"/>
                <a:sym typeface="Titillium Web SemiBold"/>
              </a:rPr>
              <a:t>E</a:t>
            </a:r>
            <a:r>
              <a:rPr lang="en-GB" sz="2288">
                <a:solidFill>
                  <a:schemeClr val="dk1"/>
                </a:solidFill>
                <a:latin typeface="Titillium Web SemiBold"/>
                <a:ea typeface="Titillium Web SemiBold"/>
                <a:cs typeface="Titillium Web SemiBold"/>
                <a:sym typeface="Titillium Web SemiBold"/>
              </a:rPr>
              <a:t> - Explain:</a:t>
            </a:r>
            <a:r>
              <a:rPr lang="en-GB" sz="2288">
                <a:solidFill>
                  <a:schemeClr val="dk1"/>
                </a:solidFill>
                <a:latin typeface="Titillium Web"/>
                <a:ea typeface="Titillium Web"/>
                <a:cs typeface="Titillium Web"/>
                <a:sym typeface="Titillium Web"/>
              </a:rPr>
              <a:t> This affects people because…</a:t>
            </a:r>
            <a:endParaRPr sz="2288">
              <a:solidFill>
                <a:schemeClr val="dk1"/>
              </a:solidFill>
              <a:latin typeface="Titillium Web"/>
              <a:ea typeface="Titillium Web"/>
              <a:cs typeface="Titillium Web"/>
              <a:sym typeface="Titillium Web"/>
            </a:endParaRPr>
          </a:p>
          <a:p>
            <a:pPr indent="-373856" lvl="0" marL="457200" marR="0" rtl="0" algn="l">
              <a:spcBef>
                <a:spcPts val="0"/>
              </a:spcBef>
              <a:spcAft>
                <a:spcPts val="0"/>
              </a:spcAft>
              <a:buClr>
                <a:schemeClr val="dk1"/>
              </a:buClr>
              <a:buSzPts val="2288"/>
              <a:buFont typeface="Titillium Web"/>
              <a:buChar char="●"/>
            </a:pPr>
            <a:r>
              <a:rPr lang="en-GB" sz="2288">
                <a:solidFill>
                  <a:srgbClr val="EC6270"/>
                </a:solidFill>
                <a:latin typeface="Titillium Web SemiBold"/>
                <a:ea typeface="Titillium Web SemiBold"/>
                <a:cs typeface="Titillium Web SemiBold"/>
                <a:sym typeface="Titillium Web SemiBold"/>
              </a:rPr>
              <a:t>A</a:t>
            </a:r>
            <a:r>
              <a:rPr lang="en-GB" sz="2288">
                <a:solidFill>
                  <a:schemeClr val="dk1"/>
                </a:solidFill>
                <a:latin typeface="Titillium Web SemiBold"/>
                <a:ea typeface="Titillium Web SemiBold"/>
                <a:cs typeface="Titillium Web SemiBold"/>
                <a:sym typeface="Titillium Web SemiBold"/>
              </a:rPr>
              <a:t> - Analyse:</a:t>
            </a:r>
            <a:r>
              <a:rPr lang="en-GB" sz="2288">
                <a:solidFill>
                  <a:schemeClr val="dk1"/>
                </a:solidFill>
                <a:latin typeface="Titillium Web"/>
                <a:ea typeface="Titillium Web"/>
                <a:cs typeface="Titillium Web"/>
                <a:sym typeface="Titillium Web"/>
              </a:rPr>
              <a:t> On one hand… however…</a:t>
            </a:r>
            <a:endParaRPr sz="2288">
              <a:solidFill>
                <a:schemeClr val="dk1"/>
              </a:solidFill>
              <a:latin typeface="Titillium Web"/>
              <a:ea typeface="Titillium Web"/>
              <a:cs typeface="Titillium Web"/>
              <a:sym typeface="Titillium Web"/>
            </a:endParaRPr>
          </a:p>
          <a:p>
            <a:pPr indent="-373856" lvl="0" marL="457200" marR="0" rtl="0" algn="l">
              <a:spcBef>
                <a:spcPts val="0"/>
              </a:spcBef>
              <a:spcAft>
                <a:spcPts val="0"/>
              </a:spcAft>
              <a:buClr>
                <a:schemeClr val="dk1"/>
              </a:buClr>
              <a:buSzPts val="2288"/>
              <a:buFont typeface="Titillium Web"/>
              <a:buChar char="●"/>
            </a:pPr>
            <a:r>
              <a:rPr lang="en-GB" sz="2288">
                <a:solidFill>
                  <a:srgbClr val="EC6270"/>
                </a:solidFill>
                <a:latin typeface="Titillium Web SemiBold"/>
                <a:ea typeface="Titillium Web SemiBold"/>
                <a:cs typeface="Titillium Web SemiBold"/>
                <a:sym typeface="Titillium Web SemiBold"/>
              </a:rPr>
              <a:t>L</a:t>
            </a:r>
            <a:r>
              <a:rPr lang="en-GB" sz="2288">
                <a:solidFill>
                  <a:schemeClr val="dk1"/>
                </a:solidFill>
                <a:latin typeface="Titillium Web SemiBold"/>
                <a:ea typeface="Titillium Web SemiBold"/>
                <a:cs typeface="Titillium Web SemiBold"/>
                <a:sym typeface="Titillium Web SemiBold"/>
              </a:rPr>
              <a:t> - Link:</a:t>
            </a:r>
            <a:r>
              <a:rPr lang="en-GB" sz="2288">
                <a:solidFill>
                  <a:schemeClr val="dk1"/>
                </a:solidFill>
                <a:latin typeface="Titillium Web"/>
                <a:ea typeface="Titillium Web"/>
                <a:cs typeface="Titillium Web"/>
                <a:sym typeface="Titillium Web"/>
              </a:rPr>
              <a:t> Therefore, in this situation…</a:t>
            </a:r>
            <a:endParaRPr sz="2288">
              <a:solidFill>
                <a:schemeClr val="dk1"/>
              </a:solidFill>
              <a:latin typeface="Titillium Web"/>
              <a:ea typeface="Titillium Web"/>
              <a:cs typeface="Titillium Web"/>
              <a:sym typeface="Titillium Web"/>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5"/>
          <p:cNvSpPr txBox="1"/>
          <p:nvPr/>
        </p:nvSpPr>
        <p:spPr>
          <a:xfrm>
            <a:off x="0" y="46200"/>
            <a:ext cx="9029700" cy="112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500"/>
              </a:spcBef>
              <a:spcAft>
                <a:spcPts val="0"/>
              </a:spcAft>
              <a:buNone/>
            </a:pPr>
            <a:r>
              <a:rPr lang="en-GB" sz="1600">
                <a:solidFill>
                  <a:schemeClr val="dk1"/>
                </a:solidFill>
                <a:latin typeface="Titillium Web"/>
                <a:ea typeface="Titillium Web"/>
                <a:cs typeface="Titillium Web"/>
                <a:sym typeface="Titillium Web"/>
              </a:rPr>
              <a:t>One ethical issue is bias in algorithms.</a:t>
            </a:r>
            <a:r>
              <a:rPr lang="en-GB" sz="1600">
                <a:solidFill>
                  <a:srgbClr val="0000FF"/>
                </a:solidFill>
                <a:latin typeface="Titillium Web"/>
                <a:ea typeface="Titillium Web"/>
                <a:cs typeface="Titillium Web"/>
                <a:sym typeface="Titillium Web"/>
              </a:rPr>
              <a:t> </a:t>
            </a:r>
            <a:r>
              <a:rPr b="1" lang="en-GB" sz="2100">
                <a:solidFill>
                  <a:srgbClr val="0000FF"/>
                </a:solidFill>
                <a:latin typeface="Titillium Web"/>
                <a:ea typeface="Titillium Web"/>
                <a:cs typeface="Titillium Web"/>
                <a:sym typeface="Titillium Web"/>
              </a:rPr>
              <a:t>I</a:t>
            </a:r>
            <a:endParaRPr b="1" sz="2100">
              <a:solidFill>
                <a:srgbClr val="0000FF"/>
              </a:solidFill>
              <a:latin typeface="Titillium Web"/>
              <a:ea typeface="Titillium Web"/>
              <a:cs typeface="Titillium Web"/>
              <a:sym typeface="Titillium Web"/>
            </a:endParaRPr>
          </a:p>
          <a:p>
            <a:pPr indent="0" lvl="0" marL="0" rtl="0" algn="l">
              <a:lnSpc>
                <a:spcPct val="115000"/>
              </a:lnSpc>
              <a:spcBef>
                <a:spcPts val="2500"/>
              </a:spcBef>
              <a:spcAft>
                <a:spcPts val="2500"/>
              </a:spcAft>
              <a:buNone/>
            </a:pPr>
            <a:r>
              <a:t/>
            </a:r>
            <a:endParaRPr sz="1600">
              <a:solidFill>
                <a:schemeClr val="dk1"/>
              </a:solidFill>
            </a:endParaRPr>
          </a:p>
        </p:txBody>
      </p:sp>
      <p:sp>
        <p:nvSpPr>
          <p:cNvPr id="333" name="Google Shape;333;p35"/>
          <p:cNvSpPr txBox="1"/>
          <p:nvPr/>
        </p:nvSpPr>
        <p:spPr>
          <a:xfrm>
            <a:off x="2711875" y="2434950"/>
            <a:ext cx="571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34" name="Google Shape;334;p35"/>
          <p:cNvSpPr txBox="1"/>
          <p:nvPr/>
        </p:nvSpPr>
        <p:spPr>
          <a:xfrm>
            <a:off x="3665100" y="4620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800">
                <a:solidFill>
                  <a:srgbClr val="FF00FF"/>
                </a:solidFill>
              </a:rPr>
              <a:t>✔</a:t>
            </a:r>
            <a:endParaRPr sz="1800">
              <a:solidFill>
                <a:srgbClr val="FF00FF"/>
              </a:solidFill>
            </a:endParaRPr>
          </a:p>
        </p:txBody>
      </p:sp>
      <p:pic>
        <p:nvPicPr>
          <p:cNvPr id="335" name="Google Shape;335;p35"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6"/>
          <p:cNvSpPr txBox="1"/>
          <p:nvPr/>
        </p:nvSpPr>
        <p:spPr>
          <a:xfrm>
            <a:off x="0" y="46200"/>
            <a:ext cx="9029700" cy="148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500"/>
              </a:spcBef>
              <a:spcAft>
                <a:spcPts val="0"/>
              </a:spcAft>
              <a:buNone/>
            </a:pPr>
            <a:r>
              <a:rPr lang="en-GB" sz="1600">
                <a:solidFill>
                  <a:schemeClr val="dk1"/>
                </a:solidFill>
                <a:latin typeface="Titillium Web"/>
                <a:ea typeface="Titillium Web"/>
                <a:cs typeface="Titillium Web"/>
                <a:sym typeface="Titillium Web"/>
              </a:rPr>
              <a:t>One ethical issue is bias in algorithms.</a:t>
            </a:r>
            <a:r>
              <a:rPr lang="en-GB" sz="1600">
                <a:solidFill>
                  <a:srgbClr val="0000FF"/>
                </a:solidFill>
                <a:latin typeface="Titillium Web"/>
                <a:ea typeface="Titillium Web"/>
                <a:cs typeface="Titillium Web"/>
                <a:sym typeface="Titillium Web"/>
              </a:rPr>
              <a:t> </a:t>
            </a:r>
            <a:r>
              <a:rPr b="1" lang="en-GB" sz="2100">
                <a:solidFill>
                  <a:srgbClr val="0000FF"/>
                </a:solidFill>
                <a:latin typeface="Titillium Web"/>
                <a:ea typeface="Titillium Web"/>
                <a:cs typeface="Titillium Web"/>
                <a:sym typeface="Titillium Web"/>
              </a:rPr>
              <a:t>I</a:t>
            </a:r>
            <a:endParaRPr b="1" sz="2100">
              <a:solidFill>
                <a:srgbClr val="0000FF"/>
              </a:solidFill>
              <a:latin typeface="Titillium Web"/>
              <a:ea typeface="Titillium Web"/>
              <a:cs typeface="Titillium Web"/>
              <a:sym typeface="Titillium Web"/>
            </a:endParaRPr>
          </a:p>
          <a:p>
            <a:pPr indent="0" lvl="0" marL="0" rtl="0" algn="l">
              <a:lnSpc>
                <a:spcPct val="115000"/>
              </a:lnSpc>
              <a:spcBef>
                <a:spcPts val="2500"/>
              </a:spcBef>
              <a:spcAft>
                <a:spcPts val="2500"/>
              </a:spcAft>
              <a:buNone/>
            </a:pPr>
            <a:r>
              <a:rPr lang="en-GB" sz="1600">
                <a:solidFill>
                  <a:schemeClr val="dk1"/>
                </a:solidFill>
                <a:latin typeface="Titillium Web"/>
                <a:ea typeface="Titillium Web"/>
                <a:cs typeface="Titillium Web"/>
                <a:sym typeface="Titillium Web"/>
              </a:rPr>
              <a:t>This is where algorithms prioritise certain types of content based on user data, meaning not all information is shown equally. </a:t>
            </a:r>
            <a:r>
              <a:rPr b="1" lang="en-GB" sz="2100">
                <a:solidFill>
                  <a:srgbClr val="0000FF"/>
                </a:solidFill>
                <a:latin typeface="Titillium Web"/>
                <a:ea typeface="Titillium Web"/>
                <a:cs typeface="Titillium Web"/>
                <a:sym typeface="Titillium Web"/>
              </a:rPr>
              <a:t>D</a:t>
            </a:r>
            <a:endParaRPr sz="1600">
              <a:solidFill>
                <a:schemeClr val="dk1"/>
              </a:solidFill>
              <a:latin typeface="Titillium Web"/>
              <a:ea typeface="Titillium Web"/>
              <a:cs typeface="Titillium Web"/>
              <a:sym typeface="Titillium Web"/>
            </a:endParaRPr>
          </a:p>
        </p:txBody>
      </p:sp>
      <p:sp>
        <p:nvSpPr>
          <p:cNvPr id="341" name="Google Shape;341;p36"/>
          <p:cNvSpPr txBox="1"/>
          <p:nvPr/>
        </p:nvSpPr>
        <p:spPr>
          <a:xfrm>
            <a:off x="6816875" y="55710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42" name="Google Shape;342;p36"/>
          <p:cNvSpPr txBox="1"/>
          <p:nvPr/>
        </p:nvSpPr>
        <p:spPr>
          <a:xfrm>
            <a:off x="2876375" y="106800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43" name="Google Shape;343;p36"/>
          <p:cNvSpPr txBox="1"/>
          <p:nvPr/>
        </p:nvSpPr>
        <p:spPr>
          <a:xfrm>
            <a:off x="3665100" y="4620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pic>
        <p:nvPicPr>
          <p:cNvPr id="344" name="Google Shape;344;p36"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7"/>
          <p:cNvSpPr txBox="1"/>
          <p:nvPr/>
        </p:nvSpPr>
        <p:spPr>
          <a:xfrm>
            <a:off x="0" y="46200"/>
            <a:ext cx="9029700" cy="245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500"/>
              </a:spcBef>
              <a:spcAft>
                <a:spcPts val="0"/>
              </a:spcAft>
              <a:buNone/>
            </a:pPr>
            <a:r>
              <a:rPr lang="en-GB" sz="1600">
                <a:solidFill>
                  <a:schemeClr val="dk1"/>
                </a:solidFill>
                <a:latin typeface="Titillium Web"/>
                <a:ea typeface="Titillium Web"/>
                <a:cs typeface="Titillium Web"/>
                <a:sym typeface="Titillium Web"/>
              </a:rPr>
              <a:t>One ethical issue is bias in algorithms.</a:t>
            </a:r>
            <a:r>
              <a:rPr lang="en-GB" sz="1600">
                <a:solidFill>
                  <a:srgbClr val="0000FF"/>
                </a:solidFill>
                <a:latin typeface="Titillium Web"/>
                <a:ea typeface="Titillium Web"/>
                <a:cs typeface="Titillium Web"/>
                <a:sym typeface="Titillium Web"/>
              </a:rPr>
              <a:t> </a:t>
            </a:r>
            <a:r>
              <a:rPr b="1" lang="en-GB" sz="2100">
                <a:solidFill>
                  <a:srgbClr val="0000FF"/>
                </a:solidFill>
                <a:latin typeface="Titillium Web"/>
                <a:ea typeface="Titillium Web"/>
                <a:cs typeface="Titillium Web"/>
                <a:sym typeface="Titillium Web"/>
              </a:rPr>
              <a:t>I</a:t>
            </a:r>
            <a:endParaRPr b="1" sz="2100">
              <a:solidFill>
                <a:srgbClr val="0000FF"/>
              </a:solidFill>
              <a:latin typeface="Titillium Web"/>
              <a:ea typeface="Titillium Web"/>
              <a:cs typeface="Titillium Web"/>
              <a:sym typeface="Titillium Web"/>
            </a:endParaRPr>
          </a:p>
          <a:p>
            <a:pPr indent="0" lvl="0" marL="0" rtl="0" algn="l">
              <a:lnSpc>
                <a:spcPct val="115000"/>
              </a:lnSpc>
              <a:spcBef>
                <a:spcPts val="2500"/>
              </a:spcBef>
              <a:spcAft>
                <a:spcPts val="0"/>
              </a:spcAft>
              <a:buNone/>
            </a:pPr>
            <a:r>
              <a:rPr lang="en-GB" sz="1600">
                <a:solidFill>
                  <a:schemeClr val="dk1"/>
                </a:solidFill>
                <a:latin typeface="Titillium Web"/>
                <a:ea typeface="Titillium Web"/>
                <a:cs typeface="Titillium Web"/>
                <a:sym typeface="Titillium Web"/>
              </a:rPr>
              <a:t>This is where algorithms prioritise certain types of content based on user data, meaning not all information is shown equally. </a:t>
            </a:r>
            <a:r>
              <a:rPr b="1" lang="en-GB" sz="2100">
                <a:solidFill>
                  <a:srgbClr val="0000FF"/>
                </a:solidFill>
                <a:latin typeface="Titillium Web"/>
                <a:ea typeface="Titillium Web"/>
                <a:cs typeface="Titillium Web"/>
                <a:sym typeface="Titillium Web"/>
              </a:rPr>
              <a:t>D</a:t>
            </a:r>
            <a:endParaRPr sz="1600">
              <a:solidFill>
                <a:schemeClr val="dk1"/>
              </a:solidFill>
              <a:latin typeface="Titillium Web"/>
              <a:ea typeface="Titillium Web"/>
              <a:cs typeface="Titillium Web"/>
              <a:sym typeface="Titillium Web"/>
            </a:endParaRPr>
          </a:p>
          <a:p>
            <a:pPr indent="0" lvl="0" marL="0" rtl="0" algn="l">
              <a:lnSpc>
                <a:spcPct val="115000"/>
              </a:lnSpc>
              <a:spcBef>
                <a:spcPts val="2500"/>
              </a:spcBef>
              <a:spcAft>
                <a:spcPts val="2500"/>
              </a:spcAft>
              <a:buNone/>
            </a:pPr>
            <a:r>
              <a:rPr lang="en-GB" sz="1600">
                <a:solidFill>
                  <a:schemeClr val="dk1"/>
                </a:solidFill>
                <a:latin typeface="Titillium Web"/>
                <a:ea typeface="Titillium Web"/>
                <a:cs typeface="Titillium Web"/>
                <a:sym typeface="Titillium Web"/>
              </a:rPr>
              <a:t>This affects users because it can shape their opinions and limit their exposure to different viewpoints, potentially leading to misinformation </a:t>
            </a:r>
            <a:r>
              <a:rPr b="1" lang="en-GB" sz="2100">
                <a:solidFill>
                  <a:srgbClr val="0000FF"/>
                </a:solidFill>
                <a:latin typeface="Titillium Web"/>
                <a:ea typeface="Titillium Web"/>
                <a:cs typeface="Titillium Web"/>
                <a:sym typeface="Titillium Web"/>
              </a:rPr>
              <a:t>E</a:t>
            </a:r>
            <a:endParaRPr sz="1600">
              <a:solidFill>
                <a:schemeClr val="dk1"/>
              </a:solidFill>
              <a:latin typeface="Titillium Web"/>
              <a:ea typeface="Titillium Web"/>
              <a:cs typeface="Titillium Web"/>
              <a:sym typeface="Titillium Web"/>
            </a:endParaRPr>
          </a:p>
        </p:txBody>
      </p:sp>
      <p:sp>
        <p:nvSpPr>
          <p:cNvPr id="350" name="Google Shape;350;p37"/>
          <p:cNvSpPr txBox="1"/>
          <p:nvPr/>
        </p:nvSpPr>
        <p:spPr>
          <a:xfrm>
            <a:off x="6816875" y="55710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51" name="Google Shape;351;p37"/>
          <p:cNvSpPr txBox="1"/>
          <p:nvPr/>
        </p:nvSpPr>
        <p:spPr>
          <a:xfrm>
            <a:off x="2876375" y="106800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52" name="Google Shape;352;p37"/>
          <p:cNvSpPr txBox="1"/>
          <p:nvPr/>
        </p:nvSpPr>
        <p:spPr>
          <a:xfrm>
            <a:off x="3665100" y="4620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53" name="Google Shape;353;p37"/>
          <p:cNvSpPr txBox="1"/>
          <p:nvPr/>
        </p:nvSpPr>
        <p:spPr>
          <a:xfrm>
            <a:off x="4517100" y="204360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pic>
        <p:nvPicPr>
          <p:cNvPr id="354" name="Google Shape;354;p37"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8"/>
          <p:cNvSpPr txBox="1"/>
          <p:nvPr/>
        </p:nvSpPr>
        <p:spPr>
          <a:xfrm>
            <a:off x="0" y="46200"/>
            <a:ext cx="9029700" cy="428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500"/>
              </a:spcBef>
              <a:spcAft>
                <a:spcPts val="0"/>
              </a:spcAft>
              <a:buNone/>
            </a:pPr>
            <a:r>
              <a:rPr lang="en-GB" sz="1600">
                <a:solidFill>
                  <a:schemeClr val="dk1"/>
                </a:solidFill>
                <a:latin typeface="Titillium Web"/>
                <a:ea typeface="Titillium Web"/>
                <a:cs typeface="Titillium Web"/>
                <a:sym typeface="Titillium Web"/>
              </a:rPr>
              <a:t>One ethical issue is bias in algorithms.</a:t>
            </a:r>
            <a:r>
              <a:rPr lang="en-GB" sz="1600">
                <a:solidFill>
                  <a:srgbClr val="0000FF"/>
                </a:solidFill>
                <a:latin typeface="Titillium Web"/>
                <a:ea typeface="Titillium Web"/>
                <a:cs typeface="Titillium Web"/>
                <a:sym typeface="Titillium Web"/>
              </a:rPr>
              <a:t> </a:t>
            </a:r>
            <a:r>
              <a:rPr b="1" lang="en-GB" sz="2100">
                <a:solidFill>
                  <a:srgbClr val="0000FF"/>
                </a:solidFill>
                <a:latin typeface="Titillium Web"/>
                <a:ea typeface="Titillium Web"/>
                <a:cs typeface="Titillium Web"/>
                <a:sym typeface="Titillium Web"/>
              </a:rPr>
              <a:t>I</a:t>
            </a:r>
            <a:endParaRPr b="1" sz="2100">
              <a:solidFill>
                <a:srgbClr val="0000FF"/>
              </a:solidFill>
              <a:latin typeface="Titillium Web"/>
              <a:ea typeface="Titillium Web"/>
              <a:cs typeface="Titillium Web"/>
              <a:sym typeface="Titillium Web"/>
            </a:endParaRPr>
          </a:p>
          <a:p>
            <a:pPr indent="0" lvl="0" marL="0" rtl="0" algn="l">
              <a:lnSpc>
                <a:spcPct val="115000"/>
              </a:lnSpc>
              <a:spcBef>
                <a:spcPts val="2500"/>
              </a:spcBef>
              <a:spcAft>
                <a:spcPts val="0"/>
              </a:spcAft>
              <a:buNone/>
            </a:pPr>
            <a:r>
              <a:rPr lang="en-GB" sz="1600">
                <a:solidFill>
                  <a:schemeClr val="dk1"/>
                </a:solidFill>
                <a:latin typeface="Titillium Web"/>
                <a:ea typeface="Titillium Web"/>
                <a:cs typeface="Titillium Web"/>
                <a:sym typeface="Titillium Web"/>
              </a:rPr>
              <a:t>This is where algorithms prioritise certain types of content based on user data, meaning not all information is shown equally. </a:t>
            </a:r>
            <a:r>
              <a:rPr b="1" lang="en-GB" sz="2100">
                <a:solidFill>
                  <a:srgbClr val="0000FF"/>
                </a:solidFill>
                <a:latin typeface="Titillium Web"/>
                <a:ea typeface="Titillium Web"/>
                <a:cs typeface="Titillium Web"/>
                <a:sym typeface="Titillium Web"/>
              </a:rPr>
              <a:t>D</a:t>
            </a:r>
            <a:endParaRPr sz="1600">
              <a:solidFill>
                <a:schemeClr val="dk1"/>
              </a:solidFill>
              <a:latin typeface="Titillium Web"/>
              <a:ea typeface="Titillium Web"/>
              <a:cs typeface="Titillium Web"/>
              <a:sym typeface="Titillium Web"/>
            </a:endParaRPr>
          </a:p>
          <a:p>
            <a:pPr indent="0" lvl="0" marL="0" rtl="0" algn="l">
              <a:lnSpc>
                <a:spcPct val="115000"/>
              </a:lnSpc>
              <a:spcBef>
                <a:spcPts val="2500"/>
              </a:spcBef>
              <a:spcAft>
                <a:spcPts val="0"/>
              </a:spcAft>
              <a:buNone/>
            </a:pPr>
            <a:r>
              <a:rPr lang="en-GB" sz="1600">
                <a:solidFill>
                  <a:schemeClr val="dk1"/>
                </a:solidFill>
                <a:latin typeface="Titillium Web"/>
                <a:ea typeface="Titillium Web"/>
                <a:cs typeface="Titillium Web"/>
                <a:sym typeface="Titillium Web"/>
              </a:rPr>
              <a:t>This affects users because it can shape their opinions and limit their exposure to different viewpoints, potentially leading to misinformation </a:t>
            </a:r>
            <a:r>
              <a:rPr b="1" lang="en-GB" sz="2100">
                <a:solidFill>
                  <a:srgbClr val="0000FF"/>
                </a:solidFill>
                <a:latin typeface="Titillium Web"/>
                <a:ea typeface="Titillium Web"/>
                <a:cs typeface="Titillium Web"/>
                <a:sym typeface="Titillium Web"/>
              </a:rPr>
              <a:t>E</a:t>
            </a:r>
            <a:endParaRPr sz="1600">
              <a:solidFill>
                <a:schemeClr val="dk1"/>
              </a:solidFill>
              <a:latin typeface="Titillium Web"/>
              <a:ea typeface="Titillium Web"/>
              <a:cs typeface="Titillium Web"/>
              <a:sym typeface="Titillium Web"/>
            </a:endParaRPr>
          </a:p>
          <a:p>
            <a:pPr indent="0" lvl="0" marL="0" rtl="0" algn="l">
              <a:lnSpc>
                <a:spcPct val="115000"/>
              </a:lnSpc>
              <a:spcBef>
                <a:spcPts val="2500"/>
              </a:spcBef>
              <a:spcAft>
                <a:spcPts val="2500"/>
              </a:spcAft>
              <a:buNone/>
            </a:pPr>
            <a:r>
              <a:rPr lang="en-GB" sz="1600">
                <a:solidFill>
                  <a:schemeClr val="dk1"/>
                </a:solidFill>
                <a:highlight>
                  <a:srgbClr val="D9EAD3"/>
                </a:highlight>
                <a:latin typeface="Titillium Web"/>
                <a:ea typeface="Titillium Web"/>
                <a:cs typeface="Titillium Web"/>
                <a:sym typeface="Titillium Web"/>
              </a:rPr>
              <a:t>On one hand, algorithms improve user experience by showing personalised content, making platforms more engaging and efficient to use. This can benefit both users and companies.</a:t>
            </a:r>
            <a:br>
              <a:rPr lang="en-GB" sz="1600">
                <a:solidFill>
                  <a:schemeClr val="dk1"/>
                </a:solidFill>
                <a:highlight>
                  <a:srgbClr val="D9EAD3"/>
                </a:highlight>
                <a:latin typeface="Titillium Web"/>
                <a:ea typeface="Titillium Web"/>
                <a:cs typeface="Titillium Web"/>
                <a:sym typeface="Titillium Web"/>
              </a:rPr>
            </a:br>
            <a:r>
              <a:rPr lang="en-GB" sz="1600">
                <a:solidFill>
                  <a:schemeClr val="dk1"/>
                </a:solidFill>
                <a:highlight>
                  <a:srgbClr val="F4CCCC"/>
                </a:highlight>
                <a:latin typeface="Titillium Web"/>
                <a:ea typeface="Titillium Web"/>
                <a:cs typeface="Titillium Web"/>
                <a:sym typeface="Titillium Web"/>
              </a:rPr>
              <a:t>However, it can also be unethical because it may manipulate what people see without their full awareness, reducing freedom of choice.</a:t>
            </a:r>
            <a:r>
              <a:rPr lang="en-GB" sz="1600">
                <a:solidFill>
                  <a:schemeClr val="dk1"/>
                </a:solidFill>
                <a:latin typeface="Titillium Web"/>
                <a:ea typeface="Titillium Web"/>
                <a:cs typeface="Titillium Web"/>
                <a:sym typeface="Titillium Web"/>
              </a:rPr>
              <a:t> </a:t>
            </a:r>
            <a:r>
              <a:rPr lang="en-GB" sz="1600">
                <a:solidFill>
                  <a:schemeClr val="dk1"/>
                </a:solidFill>
                <a:highlight>
                  <a:srgbClr val="C9DAF8"/>
                </a:highlight>
                <a:latin typeface="Titillium Web"/>
                <a:ea typeface="Titillium Web"/>
                <a:cs typeface="Titillium Web"/>
                <a:sym typeface="Titillium Web"/>
              </a:rPr>
              <a:t>Additionally, there are cultural issues, as different cultures value access to diverse information differently, and limiting viewpoints could reinforce stereotypes or bias.</a:t>
            </a:r>
            <a:r>
              <a:rPr lang="en-GB" sz="1600">
                <a:solidFill>
                  <a:schemeClr val="dk1"/>
                </a:solidFill>
                <a:latin typeface="Titillium Web"/>
                <a:ea typeface="Titillium Web"/>
                <a:cs typeface="Titillium Web"/>
                <a:sym typeface="Titillium Web"/>
              </a:rPr>
              <a:t> </a:t>
            </a:r>
            <a:r>
              <a:rPr b="1" lang="en-GB" sz="2100">
                <a:solidFill>
                  <a:srgbClr val="0000FF"/>
                </a:solidFill>
                <a:latin typeface="Titillium Web"/>
                <a:ea typeface="Titillium Web"/>
                <a:cs typeface="Titillium Web"/>
                <a:sym typeface="Titillium Web"/>
              </a:rPr>
              <a:t>A</a:t>
            </a:r>
            <a:endParaRPr sz="1600">
              <a:solidFill>
                <a:schemeClr val="dk1"/>
              </a:solidFill>
              <a:latin typeface="Titillium Web"/>
              <a:ea typeface="Titillium Web"/>
              <a:cs typeface="Titillium Web"/>
              <a:sym typeface="Titillium Web"/>
            </a:endParaRPr>
          </a:p>
        </p:txBody>
      </p:sp>
      <p:sp>
        <p:nvSpPr>
          <p:cNvPr id="360" name="Google Shape;360;p38"/>
          <p:cNvSpPr txBox="1"/>
          <p:nvPr/>
        </p:nvSpPr>
        <p:spPr>
          <a:xfrm>
            <a:off x="6816875" y="55710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61" name="Google Shape;361;p38"/>
          <p:cNvSpPr txBox="1"/>
          <p:nvPr/>
        </p:nvSpPr>
        <p:spPr>
          <a:xfrm>
            <a:off x="2876375" y="106800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62" name="Google Shape;362;p38"/>
          <p:cNvSpPr txBox="1"/>
          <p:nvPr/>
        </p:nvSpPr>
        <p:spPr>
          <a:xfrm>
            <a:off x="3665100" y="4620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63" name="Google Shape;363;p38"/>
          <p:cNvSpPr txBox="1"/>
          <p:nvPr/>
        </p:nvSpPr>
        <p:spPr>
          <a:xfrm>
            <a:off x="3464900" y="2008625"/>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64" name="Google Shape;364;p38"/>
          <p:cNvSpPr txBox="1"/>
          <p:nvPr/>
        </p:nvSpPr>
        <p:spPr>
          <a:xfrm>
            <a:off x="6769825" y="2913875"/>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65" name="Google Shape;365;p38"/>
          <p:cNvSpPr txBox="1"/>
          <p:nvPr/>
        </p:nvSpPr>
        <p:spPr>
          <a:xfrm>
            <a:off x="3313175" y="344275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66" name="Google Shape;366;p38"/>
          <p:cNvSpPr txBox="1"/>
          <p:nvPr/>
        </p:nvSpPr>
        <p:spPr>
          <a:xfrm>
            <a:off x="8367200" y="370035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pic>
        <p:nvPicPr>
          <p:cNvPr id="367" name="Google Shape;367;p38"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9"/>
          <p:cNvSpPr txBox="1"/>
          <p:nvPr/>
        </p:nvSpPr>
        <p:spPr>
          <a:xfrm>
            <a:off x="0" y="46200"/>
            <a:ext cx="9029700" cy="524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500"/>
              </a:spcBef>
              <a:spcAft>
                <a:spcPts val="0"/>
              </a:spcAft>
              <a:buNone/>
            </a:pPr>
            <a:r>
              <a:rPr lang="en-GB" sz="1600">
                <a:solidFill>
                  <a:schemeClr val="dk1"/>
                </a:solidFill>
                <a:latin typeface="Titillium Web"/>
                <a:ea typeface="Titillium Web"/>
                <a:cs typeface="Titillium Web"/>
                <a:sym typeface="Titillium Web"/>
              </a:rPr>
              <a:t>One ethical issue is bias in algorithms.</a:t>
            </a:r>
            <a:r>
              <a:rPr lang="en-GB" sz="1600">
                <a:solidFill>
                  <a:srgbClr val="0000FF"/>
                </a:solidFill>
                <a:latin typeface="Titillium Web"/>
                <a:ea typeface="Titillium Web"/>
                <a:cs typeface="Titillium Web"/>
                <a:sym typeface="Titillium Web"/>
              </a:rPr>
              <a:t> </a:t>
            </a:r>
            <a:r>
              <a:rPr b="1" lang="en-GB" sz="2100">
                <a:solidFill>
                  <a:srgbClr val="0000FF"/>
                </a:solidFill>
                <a:latin typeface="Titillium Web"/>
                <a:ea typeface="Titillium Web"/>
                <a:cs typeface="Titillium Web"/>
                <a:sym typeface="Titillium Web"/>
              </a:rPr>
              <a:t>I</a:t>
            </a:r>
            <a:endParaRPr b="1" sz="2100">
              <a:solidFill>
                <a:srgbClr val="0000FF"/>
              </a:solidFill>
              <a:latin typeface="Titillium Web"/>
              <a:ea typeface="Titillium Web"/>
              <a:cs typeface="Titillium Web"/>
              <a:sym typeface="Titillium Web"/>
            </a:endParaRPr>
          </a:p>
          <a:p>
            <a:pPr indent="0" lvl="0" marL="0" rtl="0" algn="l">
              <a:lnSpc>
                <a:spcPct val="115000"/>
              </a:lnSpc>
              <a:spcBef>
                <a:spcPts val="2500"/>
              </a:spcBef>
              <a:spcAft>
                <a:spcPts val="0"/>
              </a:spcAft>
              <a:buNone/>
            </a:pPr>
            <a:r>
              <a:rPr lang="en-GB" sz="1600">
                <a:solidFill>
                  <a:schemeClr val="dk1"/>
                </a:solidFill>
                <a:latin typeface="Titillium Web"/>
                <a:ea typeface="Titillium Web"/>
                <a:cs typeface="Titillium Web"/>
                <a:sym typeface="Titillium Web"/>
              </a:rPr>
              <a:t>This is where algorithms prioritise certain types of content based on user data, meaning not all information is shown equally. </a:t>
            </a:r>
            <a:r>
              <a:rPr b="1" lang="en-GB" sz="2100">
                <a:solidFill>
                  <a:srgbClr val="0000FF"/>
                </a:solidFill>
                <a:latin typeface="Titillium Web"/>
                <a:ea typeface="Titillium Web"/>
                <a:cs typeface="Titillium Web"/>
                <a:sym typeface="Titillium Web"/>
              </a:rPr>
              <a:t>D</a:t>
            </a:r>
            <a:endParaRPr sz="1600">
              <a:solidFill>
                <a:schemeClr val="dk1"/>
              </a:solidFill>
              <a:latin typeface="Titillium Web"/>
              <a:ea typeface="Titillium Web"/>
              <a:cs typeface="Titillium Web"/>
              <a:sym typeface="Titillium Web"/>
            </a:endParaRPr>
          </a:p>
          <a:p>
            <a:pPr indent="0" lvl="0" marL="0" rtl="0" algn="l">
              <a:lnSpc>
                <a:spcPct val="115000"/>
              </a:lnSpc>
              <a:spcBef>
                <a:spcPts val="2500"/>
              </a:spcBef>
              <a:spcAft>
                <a:spcPts val="0"/>
              </a:spcAft>
              <a:buNone/>
            </a:pPr>
            <a:r>
              <a:rPr lang="en-GB" sz="1600">
                <a:solidFill>
                  <a:schemeClr val="dk1"/>
                </a:solidFill>
                <a:latin typeface="Titillium Web"/>
                <a:ea typeface="Titillium Web"/>
                <a:cs typeface="Titillium Web"/>
                <a:sym typeface="Titillium Web"/>
              </a:rPr>
              <a:t>This affects users because it can shape their opinions and limit their exposure to different viewpoints, potentially leading to misinformation </a:t>
            </a:r>
            <a:r>
              <a:rPr b="1" lang="en-GB" sz="2100">
                <a:solidFill>
                  <a:srgbClr val="0000FF"/>
                </a:solidFill>
                <a:latin typeface="Titillium Web"/>
                <a:ea typeface="Titillium Web"/>
                <a:cs typeface="Titillium Web"/>
                <a:sym typeface="Titillium Web"/>
              </a:rPr>
              <a:t>E</a:t>
            </a:r>
            <a:endParaRPr sz="1600">
              <a:solidFill>
                <a:schemeClr val="dk1"/>
              </a:solidFill>
              <a:latin typeface="Titillium Web"/>
              <a:ea typeface="Titillium Web"/>
              <a:cs typeface="Titillium Web"/>
              <a:sym typeface="Titillium Web"/>
            </a:endParaRPr>
          </a:p>
          <a:p>
            <a:pPr indent="0" lvl="0" marL="0" rtl="0" algn="l">
              <a:lnSpc>
                <a:spcPct val="115000"/>
              </a:lnSpc>
              <a:spcBef>
                <a:spcPts val="2500"/>
              </a:spcBef>
              <a:spcAft>
                <a:spcPts val="0"/>
              </a:spcAft>
              <a:buNone/>
            </a:pPr>
            <a:r>
              <a:rPr lang="en-GB" sz="1600">
                <a:solidFill>
                  <a:schemeClr val="dk1"/>
                </a:solidFill>
                <a:highlight>
                  <a:srgbClr val="D9EAD3"/>
                </a:highlight>
                <a:latin typeface="Titillium Web"/>
                <a:ea typeface="Titillium Web"/>
                <a:cs typeface="Titillium Web"/>
                <a:sym typeface="Titillium Web"/>
              </a:rPr>
              <a:t>On one hand, algorithms improve user experience by showing personalised content, making platforms more engaging and efficient to use. This can benefit both users and companies.</a:t>
            </a:r>
            <a:br>
              <a:rPr lang="en-GB" sz="1600">
                <a:solidFill>
                  <a:schemeClr val="dk1"/>
                </a:solidFill>
                <a:highlight>
                  <a:srgbClr val="D9EAD3"/>
                </a:highlight>
                <a:latin typeface="Titillium Web"/>
                <a:ea typeface="Titillium Web"/>
                <a:cs typeface="Titillium Web"/>
                <a:sym typeface="Titillium Web"/>
              </a:rPr>
            </a:br>
            <a:r>
              <a:rPr lang="en-GB" sz="1600">
                <a:solidFill>
                  <a:schemeClr val="dk1"/>
                </a:solidFill>
                <a:highlight>
                  <a:srgbClr val="F4CCCC"/>
                </a:highlight>
                <a:latin typeface="Titillium Web"/>
                <a:ea typeface="Titillium Web"/>
                <a:cs typeface="Titillium Web"/>
                <a:sym typeface="Titillium Web"/>
              </a:rPr>
              <a:t>However, it can also be unethical because it may manipulate what people see without their full awareness, reducing freedom of choice.</a:t>
            </a:r>
            <a:r>
              <a:rPr lang="en-GB" sz="1600">
                <a:solidFill>
                  <a:schemeClr val="dk1"/>
                </a:solidFill>
                <a:latin typeface="Titillium Web"/>
                <a:ea typeface="Titillium Web"/>
                <a:cs typeface="Titillium Web"/>
                <a:sym typeface="Titillium Web"/>
              </a:rPr>
              <a:t> </a:t>
            </a:r>
            <a:r>
              <a:rPr lang="en-GB" sz="1600">
                <a:solidFill>
                  <a:schemeClr val="dk1"/>
                </a:solidFill>
                <a:highlight>
                  <a:srgbClr val="C9DAF8"/>
                </a:highlight>
                <a:latin typeface="Titillium Web"/>
                <a:ea typeface="Titillium Web"/>
                <a:cs typeface="Titillium Web"/>
                <a:sym typeface="Titillium Web"/>
              </a:rPr>
              <a:t>Additionally, there are cultural issues, as different cultures value access to diverse information differently, and limiting viewpoints could reinforce stereotypes or bias.</a:t>
            </a:r>
            <a:r>
              <a:rPr lang="en-GB" sz="1600">
                <a:solidFill>
                  <a:schemeClr val="dk1"/>
                </a:solidFill>
                <a:latin typeface="Titillium Web"/>
                <a:ea typeface="Titillium Web"/>
                <a:cs typeface="Titillium Web"/>
                <a:sym typeface="Titillium Web"/>
              </a:rPr>
              <a:t> </a:t>
            </a:r>
            <a:r>
              <a:rPr b="1" lang="en-GB" sz="2100">
                <a:solidFill>
                  <a:srgbClr val="0000FF"/>
                </a:solidFill>
                <a:latin typeface="Titillium Web"/>
                <a:ea typeface="Titillium Web"/>
                <a:cs typeface="Titillium Web"/>
                <a:sym typeface="Titillium Web"/>
              </a:rPr>
              <a:t>A</a:t>
            </a:r>
            <a:endParaRPr b="1" sz="2100">
              <a:solidFill>
                <a:srgbClr val="0000FF"/>
              </a:solidFill>
              <a:latin typeface="Titillium Web"/>
              <a:ea typeface="Titillium Web"/>
              <a:cs typeface="Titillium Web"/>
              <a:sym typeface="Titillium Web"/>
            </a:endParaRPr>
          </a:p>
          <a:p>
            <a:pPr indent="0" lvl="0" marL="0" rtl="0" algn="l">
              <a:lnSpc>
                <a:spcPct val="115000"/>
              </a:lnSpc>
              <a:spcBef>
                <a:spcPts val="2500"/>
              </a:spcBef>
              <a:spcAft>
                <a:spcPts val="2500"/>
              </a:spcAft>
              <a:buNone/>
            </a:pPr>
            <a:r>
              <a:rPr lang="en-GB" sz="1600">
                <a:solidFill>
                  <a:schemeClr val="dk1"/>
                </a:solidFill>
                <a:latin typeface="Titillium Web"/>
                <a:ea typeface="Titillium Web"/>
                <a:cs typeface="Titillium Web"/>
                <a:sym typeface="Titillium Web"/>
              </a:rPr>
              <a:t>Therefore, in the case of social media algorithms, there is a clear ethical and cultural concern about balancing personalisation with fairness and access to a wide range of information.</a:t>
            </a:r>
            <a:r>
              <a:rPr lang="en-GB" sz="1500">
                <a:solidFill>
                  <a:schemeClr val="dk1"/>
                </a:solidFill>
                <a:latin typeface="Titillium Web"/>
                <a:ea typeface="Titillium Web"/>
                <a:cs typeface="Titillium Web"/>
                <a:sym typeface="Titillium Web"/>
              </a:rPr>
              <a:t> </a:t>
            </a:r>
            <a:r>
              <a:rPr b="1" lang="en-GB" sz="2000">
                <a:solidFill>
                  <a:srgbClr val="0000FF"/>
                </a:solidFill>
                <a:latin typeface="Titillium Web"/>
                <a:ea typeface="Titillium Web"/>
                <a:cs typeface="Titillium Web"/>
                <a:sym typeface="Titillium Web"/>
              </a:rPr>
              <a:t>L</a:t>
            </a:r>
            <a:endParaRPr b="1" sz="2100">
              <a:solidFill>
                <a:srgbClr val="0000FF"/>
              </a:solidFill>
              <a:latin typeface="Titillium Web"/>
              <a:ea typeface="Titillium Web"/>
              <a:cs typeface="Titillium Web"/>
              <a:sym typeface="Titillium Web"/>
            </a:endParaRPr>
          </a:p>
        </p:txBody>
      </p:sp>
      <p:sp>
        <p:nvSpPr>
          <p:cNvPr id="373" name="Google Shape;373;p39"/>
          <p:cNvSpPr txBox="1"/>
          <p:nvPr/>
        </p:nvSpPr>
        <p:spPr>
          <a:xfrm>
            <a:off x="6816875" y="55710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74" name="Google Shape;374;p39"/>
          <p:cNvSpPr txBox="1"/>
          <p:nvPr/>
        </p:nvSpPr>
        <p:spPr>
          <a:xfrm>
            <a:off x="2876375" y="106800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75" name="Google Shape;375;p39"/>
          <p:cNvSpPr txBox="1"/>
          <p:nvPr/>
        </p:nvSpPr>
        <p:spPr>
          <a:xfrm>
            <a:off x="3665100" y="4620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76" name="Google Shape;376;p39"/>
          <p:cNvSpPr txBox="1"/>
          <p:nvPr/>
        </p:nvSpPr>
        <p:spPr>
          <a:xfrm>
            <a:off x="3464900" y="2008625"/>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77" name="Google Shape;377;p39"/>
          <p:cNvSpPr txBox="1"/>
          <p:nvPr/>
        </p:nvSpPr>
        <p:spPr>
          <a:xfrm>
            <a:off x="6769825" y="2913875"/>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78" name="Google Shape;378;p39"/>
          <p:cNvSpPr txBox="1"/>
          <p:nvPr/>
        </p:nvSpPr>
        <p:spPr>
          <a:xfrm>
            <a:off x="3313175" y="344275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79" name="Google Shape;379;p39"/>
          <p:cNvSpPr txBox="1"/>
          <p:nvPr/>
        </p:nvSpPr>
        <p:spPr>
          <a:xfrm>
            <a:off x="8367200" y="3700350"/>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sp>
        <p:nvSpPr>
          <p:cNvPr id="380" name="Google Shape;380;p39"/>
          <p:cNvSpPr txBox="1"/>
          <p:nvPr/>
        </p:nvSpPr>
        <p:spPr>
          <a:xfrm>
            <a:off x="3228300" y="4671978"/>
            <a:ext cx="43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FF00FF"/>
                </a:solidFill>
              </a:rPr>
              <a:t>✔</a:t>
            </a:r>
            <a:endParaRPr sz="1800">
              <a:solidFill>
                <a:srgbClr val="FF00FF"/>
              </a:solidFill>
            </a:endParaRPr>
          </a:p>
        </p:txBody>
      </p:sp>
      <p:pic>
        <p:nvPicPr>
          <p:cNvPr id="381" name="Google Shape;381;p39"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0"/>
          <p:cNvSpPr txBox="1"/>
          <p:nvPr/>
        </p:nvSpPr>
        <p:spPr>
          <a:xfrm>
            <a:off x="51600" y="1051887"/>
            <a:ext cx="9040800" cy="1539300"/>
          </a:xfrm>
          <a:prstGeom prst="rect">
            <a:avLst/>
          </a:prstGeom>
          <a:solidFill>
            <a:srgbClr val="6CB8E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solidFill>
                  <a:schemeClr val="dk1"/>
                </a:solidFill>
                <a:latin typeface="Titillium Web"/>
                <a:ea typeface="Titillium Web"/>
                <a:cs typeface="Titillium Web"/>
                <a:sym typeface="Titillium Web"/>
              </a:rPr>
              <a:t>“A large technology company builds data centres that use huge amounts of electricity and water. </a:t>
            </a:r>
            <a:endParaRPr sz="22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t/>
            </a:r>
            <a:endParaRPr sz="22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en-GB" sz="2200">
                <a:solidFill>
                  <a:schemeClr val="dk1"/>
                </a:solidFill>
                <a:latin typeface="Titillium Web"/>
                <a:ea typeface="Titillium Web"/>
                <a:cs typeface="Titillium Web"/>
                <a:sym typeface="Titillium Web"/>
              </a:rPr>
              <a:t>Discuss the ethical and environmental issues of this decision.”</a:t>
            </a:r>
            <a:endParaRPr sz="1800">
              <a:latin typeface="Titillium Web"/>
              <a:ea typeface="Titillium Web"/>
              <a:cs typeface="Titillium Web"/>
              <a:sym typeface="Titillium Web"/>
            </a:endParaRPr>
          </a:p>
        </p:txBody>
      </p:sp>
      <p:pic>
        <p:nvPicPr>
          <p:cNvPr id="387" name="Google Shape;387;p40"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1"/>
          <p:cNvSpPr txBox="1"/>
          <p:nvPr/>
        </p:nvSpPr>
        <p:spPr>
          <a:xfrm>
            <a:off x="402600" y="422238"/>
            <a:ext cx="8615100" cy="453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lang="en-GB" sz="1300">
                <a:solidFill>
                  <a:schemeClr val="dk1"/>
                </a:solidFill>
                <a:latin typeface="Titillium Web"/>
                <a:ea typeface="Titillium Web"/>
                <a:cs typeface="Titillium Web"/>
                <a:sym typeface="Titillium Web"/>
              </a:rPr>
              <a:t>One ethical and environmental issue is the high energy and water consumption of data centres. </a:t>
            </a:r>
            <a:endParaRPr b="1" sz="1300">
              <a:solidFill>
                <a:schemeClr val="dk1"/>
              </a:solidFill>
              <a:latin typeface="Titillium Web"/>
              <a:ea typeface="Titillium Web"/>
              <a:cs typeface="Titillium Web"/>
              <a:sym typeface="Titillium Web"/>
            </a:endParaRPr>
          </a:p>
          <a:p>
            <a:pPr indent="0" lvl="0" marL="0" rtl="0" algn="l">
              <a:lnSpc>
                <a:spcPct val="115000"/>
              </a:lnSpc>
              <a:spcBef>
                <a:spcPts val="1800"/>
              </a:spcBef>
              <a:spcAft>
                <a:spcPts val="0"/>
              </a:spcAft>
              <a:buNone/>
            </a:pPr>
            <a:r>
              <a:rPr lang="en-GB" sz="1300">
                <a:solidFill>
                  <a:schemeClr val="dk1"/>
                </a:solidFill>
                <a:latin typeface="Titillium Web"/>
                <a:ea typeface="Titillium Web"/>
                <a:cs typeface="Titillium Web"/>
                <a:sym typeface="Titillium Web"/>
              </a:rPr>
              <a:t>This is where large buildings full of computer servers store and process data for services such as websites, cloud storage, and streaming, but they require constant electricity and cooling systems that often use large amounts of water.</a:t>
            </a:r>
            <a:endParaRPr b="1" sz="1300">
              <a:solidFill>
                <a:schemeClr val="dk1"/>
              </a:solidFill>
              <a:latin typeface="Titillium Web"/>
              <a:ea typeface="Titillium Web"/>
              <a:cs typeface="Titillium Web"/>
              <a:sym typeface="Titillium Web"/>
            </a:endParaRPr>
          </a:p>
          <a:p>
            <a:pPr indent="0" lvl="0" marL="0" rtl="0" algn="l">
              <a:lnSpc>
                <a:spcPct val="115000"/>
              </a:lnSpc>
              <a:spcBef>
                <a:spcPts val="1800"/>
              </a:spcBef>
              <a:spcAft>
                <a:spcPts val="0"/>
              </a:spcAft>
              <a:buNone/>
            </a:pPr>
            <a:r>
              <a:rPr lang="en-GB" sz="1300">
                <a:solidFill>
                  <a:schemeClr val="dk1"/>
                </a:solidFill>
                <a:latin typeface="Titillium Web"/>
                <a:ea typeface="Titillium Web"/>
                <a:cs typeface="Titillium Web"/>
                <a:sym typeface="Titillium Web"/>
              </a:rPr>
              <a:t>This affects the environment because it increases carbon emissions if the electricity comes from non-renewable sources, contributing to climate change. It can also put pressure on local water supplies, especially in areas where water is already limited.</a:t>
            </a:r>
            <a:endParaRPr b="1" sz="1300">
              <a:solidFill>
                <a:schemeClr val="dk1"/>
              </a:solidFill>
              <a:latin typeface="Titillium Web"/>
              <a:ea typeface="Titillium Web"/>
              <a:cs typeface="Titillium Web"/>
              <a:sym typeface="Titillium Web"/>
            </a:endParaRPr>
          </a:p>
          <a:p>
            <a:pPr indent="0" lvl="0" marL="0" rtl="0" algn="l">
              <a:lnSpc>
                <a:spcPct val="115000"/>
              </a:lnSpc>
              <a:spcBef>
                <a:spcPts val="1800"/>
              </a:spcBef>
              <a:spcAft>
                <a:spcPts val="0"/>
              </a:spcAft>
              <a:buNone/>
            </a:pPr>
            <a:r>
              <a:rPr lang="en-GB" sz="1300">
                <a:solidFill>
                  <a:schemeClr val="dk1"/>
                </a:solidFill>
                <a:latin typeface="Titillium Web"/>
                <a:ea typeface="Titillium Web"/>
                <a:cs typeface="Titillium Web"/>
                <a:sym typeface="Titillium Web"/>
              </a:rPr>
              <a:t>On one hand, data centres are essential because they support modern digital services such as online banking, communication, and cloud storage, which are used by millions of people every day and help businesses operate efficiently. However, they are environmentally damaging because they consume large amounts of energy and water, which can contribute to pollution and resource shortages. This raises ethical concerns about whether companies should prioritise profit and convenience over environmental sustainability. Additionally, companies may face pressure to reduce their environmental impact by investing in renewable energy or more efficient cooling systems, which shows there is a responsibility to balance technology use with environmental protection.</a:t>
            </a:r>
            <a:endParaRPr b="1" sz="1300">
              <a:solidFill>
                <a:schemeClr val="dk1"/>
              </a:solidFill>
              <a:latin typeface="Titillium Web"/>
              <a:ea typeface="Titillium Web"/>
              <a:cs typeface="Titillium Web"/>
              <a:sym typeface="Titillium Web"/>
            </a:endParaRPr>
          </a:p>
          <a:p>
            <a:pPr indent="0" lvl="0" marL="0" rtl="0" algn="l">
              <a:lnSpc>
                <a:spcPct val="115000"/>
              </a:lnSpc>
              <a:spcBef>
                <a:spcPts val="1800"/>
              </a:spcBef>
              <a:spcAft>
                <a:spcPts val="1800"/>
              </a:spcAft>
              <a:buNone/>
            </a:pPr>
            <a:r>
              <a:rPr lang="en-GB" sz="1300">
                <a:solidFill>
                  <a:schemeClr val="dk1"/>
                </a:solidFill>
                <a:latin typeface="Titillium Web"/>
                <a:ea typeface="Titillium Web"/>
                <a:cs typeface="Titillium Web"/>
                <a:sym typeface="Titillium Web"/>
              </a:rPr>
              <a:t>Therefore, in the case of large technology companies building data centres, there is a clear conflict between providing essential digital services and reducing environmental harm caused by high energy and water usage.</a:t>
            </a:r>
            <a:endParaRPr sz="1300">
              <a:solidFill>
                <a:schemeClr val="dk1"/>
              </a:solidFill>
              <a:latin typeface="Titillium Web"/>
              <a:ea typeface="Titillium Web"/>
              <a:cs typeface="Titillium Web"/>
              <a:sym typeface="Titillium Web"/>
            </a:endParaRPr>
          </a:p>
        </p:txBody>
      </p:sp>
      <p:pic>
        <p:nvPicPr>
          <p:cNvPr id="393" name="Google Shape;393;p41"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2"/>
          <p:cNvSpPr txBox="1"/>
          <p:nvPr/>
        </p:nvSpPr>
        <p:spPr>
          <a:xfrm>
            <a:off x="25800" y="979450"/>
            <a:ext cx="9092400" cy="1539300"/>
          </a:xfrm>
          <a:prstGeom prst="rect">
            <a:avLst/>
          </a:prstGeom>
          <a:solidFill>
            <a:srgbClr val="6CB8E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solidFill>
                  <a:schemeClr val="dk1"/>
                </a:solidFill>
                <a:latin typeface="Titillium Web"/>
                <a:ea typeface="Titillium Web"/>
                <a:cs typeface="Titillium Web"/>
                <a:sym typeface="Titillium Web"/>
              </a:rPr>
              <a:t>A school introduces a policy where all student messages on the school network are monitored by software to detect cyberbullying. </a:t>
            </a:r>
            <a:endParaRPr sz="22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t/>
            </a:r>
            <a:endParaRPr sz="22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lang="en-GB" sz="2200">
                <a:solidFill>
                  <a:schemeClr val="dk1"/>
                </a:solidFill>
                <a:latin typeface="Titillium Web"/>
                <a:ea typeface="Titillium Web"/>
                <a:cs typeface="Titillium Web"/>
                <a:sym typeface="Titillium Web"/>
              </a:rPr>
              <a:t>Discuss the ethical and cultural issues of this decision.</a:t>
            </a:r>
            <a:endParaRPr>
              <a:latin typeface="Titillium Web"/>
              <a:ea typeface="Titillium Web"/>
              <a:cs typeface="Titillium Web"/>
              <a:sym typeface="Titillium Web"/>
            </a:endParaRPr>
          </a:p>
        </p:txBody>
      </p:sp>
      <p:pic>
        <p:nvPicPr>
          <p:cNvPr id="399" name="Google Shape;399;p42"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8352"/>
        </a:solidFill>
      </p:bgPr>
    </p:bg>
    <p:spTree>
      <p:nvGrpSpPr>
        <p:cNvPr id="68" name="Shape 68"/>
        <p:cNvGrpSpPr/>
        <p:nvPr/>
      </p:nvGrpSpPr>
      <p:grpSpPr>
        <a:xfrm>
          <a:off x="0" y="0"/>
          <a:ext cx="0" cy="0"/>
          <a:chOff x="0" y="0"/>
          <a:chExt cx="0" cy="0"/>
        </a:xfrm>
      </p:grpSpPr>
      <p:sp>
        <p:nvSpPr>
          <p:cNvPr id="69" name="Google Shape;69;p16"/>
          <p:cNvSpPr txBox="1"/>
          <p:nvPr/>
        </p:nvSpPr>
        <p:spPr>
          <a:xfrm>
            <a:off x="2233100" y="591288"/>
            <a:ext cx="4258800" cy="6564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GB" sz="4265" u="none" cap="none" strike="noStrike">
                <a:solidFill>
                  <a:srgbClr val="FFFFFF"/>
                </a:solidFill>
                <a:latin typeface="Titillium Web"/>
                <a:ea typeface="Titillium Web"/>
                <a:cs typeface="Titillium Web"/>
                <a:sym typeface="Titillium Web"/>
              </a:rPr>
              <a:t>RESPONSE</a:t>
            </a:r>
            <a:endParaRPr sz="1032">
              <a:latin typeface="Titillium Web"/>
              <a:ea typeface="Titillium Web"/>
              <a:cs typeface="Titillium Web"/>
              <a:sym typeface="Titillium Web"/>
            </a:endParaRPr>
          </a:p>
        </p:txBody>
      </p:sp>
      <p:sp>
        <p:nvSpPr>
          <p:cNvPr id="70" name="Google Shape;70;p16"/>
          <p:cNvSpPr txBox="1"/>
          <p:nvPr/>
        </p:nvSpPr>
        <p:spPr>
          <a:xfrm>
            <a:off x="2152800" y="1285763"/>
            <a:ext cx="4419000" cy="320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i="0" lang="en-GB" sz="2083" u="none" cap="none" strike="noStrike">
                <a:solidFill>
                  <a:schemeClr val="lt1"/>
                </a:solidFill>
                <a:latin typeface="Titillium Web"/>
                <a:ea typeface="Titillium Web"/>
                <a:cs typeface="Titillium Web"/>
                <a:sym typeface="Titillium Web"/>
              </a:rPr>
              <a:t>It depends on...</a:t>
            </a:r>
            <a:endParaRPr sz="1032">
              <a:solidFill>
                <a:schemeClr val="lt1"/>
              </a:solidFill>
              <a:latin typeface="Titillium Web"/>
              <a:ea typeface="Titillium Web"/>
              <a:cs typeface="Titillium Web"/>
              <a:sym typeface="Titillium Web"/>
            </a:endParaRPr>
          </a:p>
        </p:txBody>
      </p:sp>
      <p:sp>
        <p:nvSpPr>
          <p:cNvPr id="71" name="Google Shape;71;p16"/>
          <p:cNvSpPr txBox="1"/>
          <p:nvPr/>
        </p:nvSpPr>
        <p:spPr>
          <a:xfrm>
            <a:off x="227801" y="1866964"/>
            <a:ext cx="2586900" cy="224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GB" sz="1455" u="none" cap="none" strike="noStrike">
                <a:solidFill>
                  <a:schemeClr val="lt1"/>
                </a:solidFill>
                <a:latin typeface="Titillium Web"/>
                <a:ea typeface="Titillium Web"/>
                <a:cs typeface="Titillium Web"/>
                <a:sym typeface="Titillium Web"/>
              </a:rPr>
              <a:t>HOW THEY</a:t>
            </a:r>
            <a:r>
              <a:rPr lang="en-GB" sz="1455">
                <a:solidFill>
                  <a:schemeClr val="lt1"/>
                </a:solidFill>
                <a:latin typeface="Titillium Web"/>
                <a:ea typeface="Titillium Web"/>
                <a:cs typeface="Titillium Web"/>
                <a:sym typeface="Titillium Web"/>
              </a:rPr>
              <a:t> </a:t>
            </a:r>
            <a:r>
              <a:rPr b="1" i="0" lang="en-GB" sz="1455" u="none" cap="none" strike="noStrike">
                <a:solidFill>
                  <a:schemeClr val="lt1"/>
                </a:solidFill>
                <a:latin typeface="Titillium Web"/>
                <a:ea typeface="Titillium Web"/>
                <a:cs typeface="Titillium Web"/>
                <a:sym typeface="Titillium Web"/>
              </a:rPr>
              <a:t>COLLECT IT:</a:t>
            </a:r>
            <a:endParaRPr sz="1132">
              <a:solidFill>
                <a:schemeClr val="lt1"/>
              </a:solidFill>
              <a:latin typeface="Titillium Web"/>
              <a:ea typeface="Titillium Web"/>
              <a:cs typeface="Titillium Web"/>
              <a:sym typeface="Titillium Web"/>
            </a:endParaRPr>
          </a:p>
        </p:txBody>
      </p:sp>
      <p:sp>
        <p:nvSpPr>
          <p:cNvPr id="72" name="Google Shape;72;p16"/>
          <p:cNvSpPr txBox="1"/>
          <p:nvPr/>
        </p:nvSpPr>
        <p:spPr>
          <a:xfrm>
            <a:off x="3069062" y="1866964"/>
            <a:ext cx="2586900" cy="224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GB" sz="1455" u="none" cap="none" strike="noStrike">
                <a:solidFill>
                  <a:schemeClr val="lt1"/>
                </a:solidFill>
                <a:latin typeface="Titillium Web"/>
                <a:ea typeface="Titillium Web"/>
                <a:cs typeface="Titillium Web"/>
                <a:sym typeface="Titillium Web"/>
              </a:rPr>
              <a:t>WHY THEY</a:t>
            </a:r>
            <a:r>
              <a:rPr lang="en-GB" sz="1455">
                <a:solidFill>
                  <a:schemeClr val="lt1"/>
                </a:solidFill>
                <a:latin typeface="Titillium Web"/>
                <a:ea typeface="Titillium Web"/>
                <a:cs typeface="Titillium Web"/>
                <a:sym typeface="Titillium Web"/>
              </a:rPr>
              <a:t> </a:t>
            </a:r>
            <a:r>
              <a:rPr b="1" i="0" lang="en-GB" sz="1455" u="none" cap="none" strike="noStrike">
                <a:solidFill>
                  <a:schemeClr val="lt1"/>
                </a:solidFill>
                <a:latin typeface="Titillium Web"/>
                <a:ea typeface="Titillium Web"/>
                <a:cs typeface="Titillium Web"/>
                <a:sym typeface="Titillium Web"/>
              </a:rPr>
              <a:t>COLLECT IT:</a:t>
            </a:r>
            <a:endParaRPr sz="1132">
              <a:solidFill>
                <a:schemeClr val="lt1"/>
              </a:solidFill>
              <a:latin typeface="Titillium Web"/>
              <a:ea typeface="Titillium Web"/>
              <a:cs typeface="Titillium Web"/>
              <a:sym typeface="Titillium Web"/>
            </a:endParaRPr>
          </a:p>
        </p:txBody>
      </p:sp>
      <p:sp>
        <p:nvSpPr>
          <p:cNvPr id="73" name="Google Shape;73;p16"/>
          <p:cNvSpPr txBox="1"/>
          <p:nvPr/>
        </p:nvSpPr>
        <p:spPr>
          <a:xfrm>
            <a:off x="3045899" y="2297258"/>
            <a:ext cx="2463900" cy="51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i="0" lang="en-GB" sz="1334" u="none" cap="none" strike="noStrike">
                <a:solidFill>
                  <a:srgbClr val="F1F5F9"/>
                </a:solidFill>
                <a:latin typeface="Titillium Web"/>
                <a:ea typeface="Titillium Web"/>
                <a:cs typeface="Titillium Web"/>
                <a:sym typeface="Titillium Web"/>
              </a:rPr>
              <a:t>For relevant purposes, this should be stated at the point of consent</a:t>
            </a:r>
            <a:endParaRPr sz="1132">
              <a:latin typeface="Titillium Web"/>
              <a:ea typeface="Titillium Web"/>
              <a:cs typeface="Titillium Web"/>
              <a:sym typeface="Titillium Web"/>
            </a:endParaRPr>
          </a:p>
        </p:txBody>
      </p:sp>
      <p:sp>
        <p:nvSpPr>
          <p:cNvPr id="74" name="Google Shape;74;p16"/>
          <p:cNvSpPr txBox="1"/>
          <p:nvPr/>
        </p:nvSpPr>
        <p:spPr>
          <a:xfrm>
            <a:off x="5971742" y="1866964"/>
            <a:ext cx="2586900" cy="224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GB" sz="1455" u="none" cap="none" strike="noStrike">
                <a:solidFill>
                  <a:schemeClr val="lt1"/>
                </a:solidFill>
                <a:latin typeface="Titillium Web"/>
                <a:ea typeface="Titillium Web"/>
                <a:cs typeface="Titillium Web"/>
                <a:sym typeface="Titillium Web"/>
              </a:rPr>
              <a:t>CAN THEY BUY IT?</a:t>
            </a:r>
            <a:endParaRPr sz="1132">
              <a:solidFill>
                <a:schemeClr val="lt1"/>
              </a:solidFill>
              <a:latin typeface="Titillium Web"/>
              <a:ea typeface="Titillium Web"/>
              <a:cs typeface="Titillium Web"/>
              <a:sym typeface="Titillium Web"/>
            </a:endParaRPr>
          </a:p>
        </p:txBody>
      </p:sp>
      <p:sp>
        <p:nvSpPr>
          <p:cNvPr id="75" name="Google Shape;75;p16"/>
          <p:cNvSpPr txBox="1"/>
          <p:nvPr/>
        </p:nvSpPr>
        <p:spPr>
          <a:xfrm>
            <a:off x="5971742" y="3763514"/>
            <a:ext cx="3052200" cy="515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GB" sz="1455" u="none" cap="none" strike="noStrike">
                <a:solidFill>
                  <a:schemeClr val="lt1"/>
                </a:solidFill>
                <a:latin typeface="Titillium Web"/>
                <a:ea typeface="Titillium Web"/>
                <a:cs typeface="Titillium Web"/>
                <a:sym typeface="Titillium Web"/>
              </a:rPr>
              <a:t>CAN YOU ASK FOR</a:t>
            </a:r>
            <a:r>
              <a:rPr lang="en-GB" sz="1455">
                <a:solidFill>
                  <a:schemeClr val="lt1"/>
                </a:solidFill>
                <a:latin typeface="Titillium Web"/>
                <a:ea typeface="Titillium Web"/>
                <a:cs typeface="Titillium Web"/>
                <a:sym typeface="Titillium Web"/>
              </a:rPr>
              <a:t> </a:t>
            </a:r>
            <a:r>
              <a:rPr b="1" i="0" lang="en-GB" sz="1455" u="none" cap="none" strike="noStrike">
                <a:solidFill>
                  <a:schemeClr val="lt1"/>
                </a:solidFill>
                <a:latin typeface="Titillium Web"/>
                <a:ea typeface="Titillium Web"/>
                <a:cs typeface="Titillium Web"/>
                <a:sym typeface="Titillium Web"/>
              </a:rPr>
              <a:t>YOUR DATA TO BE</a:t>
            </a:r>
            <a:r>
              <a:rPr lang="en-GB" sz="1455">
                <a:solidFill>
                  <a:schemeClr val="lt1"/>
                </a:solidFill>
                <a:latin typeface="Titillium Web"/>
                <a:ea typeface="Titillium Web"/>
                <a:cs typeface="Titillium Web"/>
                <a:sym typeface="Titillium Web"/>
              </a:rPr>
              <a:t> </a:t>
            </a:r>
            <a:r>
              <a:rPr b="1" i="0" lang="en-GB" sz="1455" u="none" cap="none" strike="noStrike">
                <a:solidFill>
                  <a:schemeClr val="lt1"/>
                </a:solidFill>
                <a:latin typeface="Titillium Web"/>
                <a:ea typeface="Titillium Web"/>
                <a:cs typeface="Titillium Web"/>
                <a:sym typeface="Titillium Web"/>
              </a:rPr>
              <a:t>REMOVED?</a:t>
            </a:r>
            <a:endParaRPr sz="1132">
              <a:solidFill>
                <a:schemeClr val="lt1"/>
              </a:solidFill>
              <a:latin typeface="Titillium Web"/>
              <a:ea typeface="Titillium Web"/>
              <a:cs typeface="Titillium Web"/>
              <a:sym typeface="Titillium Web"/>
            </a:endParaRPr>
          </a:p>
        </p:txBody>
      </p:sp>
      <p:sp>
        <p:nvSpPr>
          <p:cNvPr id="76" name="Google Shape;76;p16"/>
          <p:cNvSpPr txBox="1"/>
          <p:nvPr/>
        </p:nvSpPr>
        <p:spPr>
          <a:xfrm>
            <a:off x="712766" y="2341108"/>
            <a:ext cx="1617000" cy="205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GB" sz="1334" u="none" cap="none" strike="noStrike">
                <a:solidFill>
                  <a:srgbClr val="F1F5F9"/>
                </a:solidFill>
                <a:latin typeface="Titillium Web"/>
                <a:ea typeface="Titillium Web"/>
                <a:cs typeface="Titillium Web"/>
                <a:sym typeface="Titillium Web"/>
              </a:rPr>
              <a:t>With consent - </a:t>
            </a:r>
            <a:r>
              <a:rPr b="1" i="0" lang="en-GB" sz="1334" u="none" cap="none" strike="noStrike">
                <a:solidFill>
                  <a:srgbClr val="F1F5F9"/>
                </a:solidFill>
                <a:latin typeface="Titillium Web"/>
                <a:ea typeface="Titillium Web"/>
                <a:cs typeface="Titillium Web"/>
                <a:sym typeface="Titillium Web"/>
              </a:rPr>
              <a:t>Yes</a:t>
            </a:r>
            <a:endParaRPr b="1" sz="1132">
              <a:latin typeface="Titillium Web"/>
              <a:ea typeface="Titillium Web"/>
              <a:cs typeface="Titillium Web"/>
              <a:sym typeface="Titillium Web"/>
            </a:endParaRPr>
          </a:p>
        </p:txBody>
      </p:sp>
      <p:sp>
        <p:nvSpPr>
          <p:cNvPr id="77" name="Google Shape;77;p16"/>
          <p:cNvSpPr txBox="1"/>
          <p:nvPr/>
        </p:nvSpPr>
        <p:spPr>
          <a:xfrm>
            <a:off x="712763" y="2909550"/>
            <a:ext cx="1482000" cy="49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GB" sz="1334" u="none" cap="none" strike="noStrike">
                <a:solidFill>
                  <a:srgbClr val="F1F5F9"/>
                </a:solidFill>
                <a:latin typeface="Titillium Web"/>
                <a:ea typeface="Titillium Web"/>
                <a:cs typeface="Titillium Web"/>
                <a:sym typeface="Titillium Web"/>
              </a:rPr>
              <a:t>Without your consent - </a:t>
            </a:r>
            <a:r>
              <a:rPr b="1" i="0" lang="en-GB" sz="1334" u="none" cap="none" strike="noStrike">
                <a:solidFill>
                  <a:srgbClr val="F1F5F9"/>
                </a:solidFill>
                <a:latin typeface="Titillium Web"/>
                <a:ea typeface="Titillium Web"/>
                <a:cs typeface="Titillium Web"/>
                <a:sym typeface="Titillium Web"/>
              </a:rPr>
              <a:t>No</a:t>
            </a:r>
            <a:endParaRPr b="1" sz="1132">
              <a:latin typeface="Titillium Web"/>
              <a:ea typeface="Titillium Web"/>
              <a:cs typeface="Titillium Web"/>
              <a:sym typeface="Titillium Web"/>
            </a:endParaRPr>
          </a:p>
        </p:txBody>
      </p:sp>
      <p:sp>
        <p:nvSpPr>
          <p:cNvPr id="78" name="Google Shape;78;p16"/>
          <p:cNvSpPr txBox="1"/>
          <p:nvPr/>
        </p:nvSpPr>
        <p:spPr>
          <a:xfrm>
            <a:off x="6553850" y="2232525"/>
            <a:ext cx="2264100" cy="135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GB" sz="1334" u="none" cap="none" strike="noStrike">
                <a:solidFill>
                  <a:srgbClr val="F1F5F9"/>
                </a:solidFill>
                <a:latin typeface="Titillium Web"/>
                <a:ea typeface="Titillium Web"/>
                <a:cs typeface="Titillium Web"/>
                <a:sym typeface="Titillium Web"/>
              </a:rPr>
              <a:t>If you have accepted Terms and Conditions from original data collectors that state sharing with 3rd parties e.g for Marketing - </a:t>
            </a:r>
            <a:r>
              <a:rPr b="1" i="0" lang="en-GB" sz="1334" u="none" cap="none" strike="noStrike">
                <a:solidFill>
                  <a:srgbClr val="F1F5F9"/>
                </a:solidFill>
                <a:latin typeface="Titillium Web"/>
                <a:ea typeface="Titillium Web"/>
                <a:cs typeface="Titillium Web"/>
                <a:sym typeface="Titillium Web"/>
              </a:rPr>
              <a:t>Yes</a:t>
            </a:r>
            <a:endParaRPr b="1" sz="1132">
              <a:latin typeface="Titillium Web"/>
              <a:ea typeface="Titillium Web"/>
              <a:cs typeface="Titillium Web"/>
              <a:sym typeface="Titillium Web"/>
            </a:endParaRPr>
          </a:p>
        </p:txBody>
      </p:sp>
      <p:pic>
        <p:nvPicPr>
          <p:cNvPr descr="image.png" id="79" name="Google Shape;79;p16"/>
          <p:cNvPicPr preferRelativeResize="0"/>
          <p:nvPr/>
        </p:nvPicPr>
        <p:blipFill rotWithShape="1">
          <a:blip r:embed="rId3">
            <a:alphaModFix/>
          </a:blip>
          <a:srcRect b="0" l="0" r="0" t="0"/>
          <a:stretch/>
        </p:blipFill>
        <p:spPr>
          <a:xfrm>
            <a:off x="204638" y="2255122"/>
            <a:ext cx="346480" cy="361879"/>
          </a:xfrm>
          <a:prstGeom prst="rect">
            <a:avLst/>
          </a:prstGeom>
          <a:noFill/>
          <a:ln>
            <a:noFill/>
          </a:ln>
        </p:spPr>
      </p:pic>
      <p:pic>
        <p:nvPicPr>
          <p:cNvPr descr="image.png" id="80" name="Google Shape;80;p16"/>
          <p:cNvPicPr preferRelativeResize="0"/>
          <p:nvPr/>
        </p:nvPicPr>
        <p:blipFill rotWithShape="1">
          <a:blip r:embed="rId4">
            <a:alphaModFix/>
          </a:blip>
          <a:srcRect b="0" l="0" r="0" t="0"/>
          <a:stretch/>
        </p:blipFill>
        <p:spPr>
          <a:xfrm>
            <a:off x="204638" y="2909559"/>
            <a:ext cx="346480" cy="361879"/>
          </a:xfrm>
          <a:prstGeom prst="rect">
            <a:avLst/>
          </a:prstGeom>
          <a:noFill/>
          <a:ln>
            <a:noFill/>
          </a:ln>
        </p:spPr>
      </p:pic>
      <p:pic>
        <p:nvPicPr>
          <p:cNvPr descr="image.png" id="81" name="Google Shape;81;p16"/>
          <p:cNvPicPr preferRelativeResize="0"/>
          <p:nvPr/>
        </p:nvPicPr>
        <p:blipFill rotWithShape="1">
          <a:blip r:embed="rId5">
            <a:alphaModFix/>
          </a:blip>
          <a:srcRect b="0" l="0" r="0" t="0"/>
          <a:stretch/>
        </p:blipFill>
        <p:spPr>
          <a:xfrm>
            <a:off x="5971735" y="2353767"/>
            <a:ext cx="392678" cy="361879"/>
          </a:xfrm>
          <a:prstGeom prst="rect">
            <a:avLst/>
          </a:prstGeom>
          <a:noFill/>
          <a:ln>
            <a:noFill/>
          </a:ln>
        </p:spPr>
      </p:pic>
      <p:pic>
        <p:nvPicPr>
          <p:cNvPr descr="image.png" id="82" name="Google Shape;82;p16"/>
          <p:cNvPicPr preferRelativeResize="0"/>
          <p:nvPr/>
        </p:nvPicPr>
        <p:blipFill rotWithShape="1">
          <a:blip r:embed="rId6">
            <a:alphaModFix/>
          </a:blip>
          <a:srcRect b="0" l="0" r="0" t="0"/>
          <a:stretch/>
        </p:blipFill>
        <p:spPr>
          <a:xfrm>
            <a:off x="5971737" y="4492644"/>
            <a:ext cx="300283" cy="361879"/>
          </a:xfrm>
          <a:prstGeom prst="rect">
            <a:avLst/>
          </a:prstGeom>
          <a:noFill/>
          <a:ln>
            <a:noFill/>
          </a:ln>
        </p:spPr>
      </p:pic>
      <p:sp>
        <p:nvSpPr>
          <p:cNvPr id="83" name="Google Shape;83;p16"/>
          <p:cNvSpPr txBox="1"/>
          <p:nvPr/>
        </p:nvSpPr>
        <p:spPr>
          <a:xfrm>
            <a:off x="6553850" y="4426342"/>
            <a:ext cx="2463900" cy="49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GB" sz="1334">
                <a:solidFill>
                  <a:srgbClr val="F1F5F9"/>
                </a:solidFill>
                <a:latin typeface="Titillium Web"/>
                <a:ea typeface="Titillium Web"/>
                <a:cs typeface="Titillium Web"/>
                <a:sym typeface="Titillium Web"/>
              </a:rPr>
              <a:t>Yes</a:t>
            </a:r>
            <a:r>
              <a:rPr lang="en-GB" sz="1334">
                <a:solidFill>
                  <a:srgbClr val="F1F5F9"/>
                </a:solidFill>
                <a:latin typeface="Titillium Web"/>
                <a:ea typeface="Titillium Web"/>
                <a:cs typeface="Titillium Web"/>
                <a:sym typeface="Titillium Web"/>
              </a:rPr>
              <a:t>, you need to notify the company usually in writing</a:t>
            </a:r>
            <a:endParaRPr sz="1132">
              <a:latin typeface="Titillium Web"/>
              <a:ea typeface="Titillium Web"/>
              <a:cs typeface="Titillium Web"/>
              <a:sym typeface="Titillium Web"/>
            </a:endParaRPr>
          </a:p>
        </p:txBody>
      </p:sp>
      <p:pic>
        <p:nvPicPr>
          <p:cNvPr id="84" name="Google Shape;84;p16" title="NCDS_LOGO_RGB_01.png"/>
          <p:cNvPicPr preferRelativeResize="0"/>
          <p:nvPr/>
        </p:nvPicPr>
        <p:blipFill>
          <a:blip r:embed="rId7">
            <a:alphaModFix/>
          </a:blip>
          <a:stretch>
            <a:fillRect/>
          </a:stretch>
        </p:blipFill>
        <p:spPr>
          <a:xfrm>
            <a:off x="8252325" y="24275"/>
            <a:ext cx="855974" cy="8560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grpSp>
        <p:nvGrpSpPr>
          <p:cNvPr id="404" name="Google Shape;404;p43"/>
          <p:cNvGrpSpPr/>
          <p:nvPr/>
        </p:nvGrpSpPr>
        <p:grpSpPr>
          <a:xfrm>
            <a:off x="0" y="5194935"/>
            <a:ext cx="9144075" cy="102870"/>
            <a:chOff x="0" y="6926580"/>
            <a:chExt cx="12192100" cy="137160"/>
          </a:xfrm>
        </p:grpSpPr>
        <p:sp>
          <p:nvSpPr>
            <p:cNvPr id="405" name="Google Shape;405;p43"/>
            <p:cNvSpPr/>
            <p:nvPr/>
          </p:nvSpPr>
          <p:spPr>
            <a:xfrm>
              <a:off x="11861800" y="6926580"/>
              <a:ext cx="330300" cy="137100"/>
            </a:xfrm>
            <a:prstGeom prst="rect">
              <a:avLst/>
            </a:prstGeom>
            <a:solidFill>
              <a:srgbClr val="FFFFFF"/>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Titillium Web"/>
                <a:ea typeface="Titillium Web"/>
                <a:cs typeface="Titillium Web"/>
                <a:sym typeface="Titillium Web"/>
              </a:endParaRPr>
            </a:p>
          </p:txBody>
        </p:sp>
        <p:sp>
          <p:nvSpPr>
            <p:cNvPr id="406" name="Google Shape;406;p43"/>
            <p:cNvSpPr/>
            <p:nvPr/>
          </p:nvSpPr>
          <p:spPr>
            <a:xfrm>
              <a:off x="0" y="6926580"/>
              <a:ext cx="330300" cy="137100"/>
            </a:xfrm>
            <a:prstGeom prst="rect">
              <a:avLst/>
            </a:prstGeom>
            <a:solidFill>
              <a:srgbClr val="FFFFFF"/>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Titillium Web"/>
                <a:ea typeface="Titillium Web"/>
                <a:cs typeface="Titillium Web"/>
                <a:sym typeface="Titillium Web"/>
              </a:endParaRPr>
            </a:p>
          </p:txBody>
        </p:sp>
        <p:cxnSp>
          <p:nvCxnSpPr>
            <p:cNvPr id="407" name="Google Shape;407;p43"/>
            <p:cNvCxnSpPr/>
            <p:nvPr/>
          </p:nvCxnSpPr>
          <p:spPr>
            <a:xfrm rot="10800000">
              <a:off x="11861800" y="6926640"/>
              <a:ext cx="0" cy="137100"/>
            </a:xfrm>
            <a:prstGeom prst="straightConnector1">
              <a:avLst/>
            </a:prstGeom>
            <a:noFill/>
            <a:ln cap="flat" cmpd="sng" w="14300">
              <a:solidFill>
                <a:srgbClr val="507867"/>
              </a:solidFill>
              <a:prstDash val="solid"/>
              <a:round/>
              <a:headEnd len="sm" w="sm" type="none"/>
              <a:tailEnd len="sm" w="sm" type="none"/>
            </a:ln>
          </p:spPr>
        </p:cxnSp>
        <p:cxnSp>
          <p:nvCxnSpPr>
            <p:cNvPr id="408" name="Google Shape;408;p43"/>
            <p:cNvCxnSpPr/>
            <p:nvPr/>
          </p:nvCxnSpPr>
          <p:spPr>
            <a:xfrm rot="10800000">
              <a:off x="330200" y="6926640"/>
              <a:ext cx="0" cy="137100"/>
            </a:xfrm>
            <a:prstGeom prst="straightConnector1">
              <a:avLst/>
            </a:prstGeom>
            <a:noFill/>
            <a:ln cap="flat" cmpd="sng" w="14300">
              <a:solidFill>
                <a:srgbClr val="507867"/>
              </a:solidFill>
              <a:prstDash val="solid"/>
              <a:round/>
              <a:headEnd len="sm" w="sm" type="none"/>
              <a:tailEnd len="sm" w="sm" type="none"/>
            </a:ln>
          </p:spPr>
        </p:cxnSp>
      </p:grpSp>
      <p:grpSp>
        <p:nvGrpSpPr>
          <p:cNvPr id="409" name="Google Shape;409;p43"/>
          <p:cNvGrpSpPr/>
          <p:nvPr/>
        </p:nvGrpSpPr>
        <p:grpSpPr>
          <a:xfrm>
            <a:off x="0" y="-154305"/>
            <a:ext cx="9144075" cy="102870"/>
            <a:chOff x="0" y="-205740"/>
            <a:chExt cx="12192100" cy="137160"/>
          </a:xfrm>
        </p:grpSpPr>
        <p:sp>
          <p:nvSpPr>
            <p:cNvPr id="410" name="Google Shape;410;p43"/>
            <p:cNvSpPr/>
            <p:nvPr/>
          </p:nvSpPr>
          <p:spPr>
            <a:xfrm>
              <a:off x="11861800" y="-205740"/>
              <a:ext cx="330300" cy="137100"/>
            </a:xfrm>
            <a:prstGeom prst="rect">
              <a:avLst/>
            </a:prstGeom>
            <a:solidFill>
              <a:srgbClr val="FFFFFF"/>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Titillium Web"/>
                <a:ea typeface="Titillium Web"/>
                <a:cs typeface="Titillium Web"/>
                <a:sym typeface="Titillium Web"/>
              </a:endParaRPr>
            </a:p>
          </p:txBody>
        </p:sp>
        <p:sp>
          <p:nvSpPr>
            <p:cNvPr id="411" name="Google Shape;411;p43"/>
            <p:cNvSpPr/>
            <p:nvPr/>
          </p:nvSpPr>
          <p:spPr>
            <a:xfrm>
              <a:off x="0" y="-205740"/>
              <a:ext cx="330300" cy="137100"/>
            </a:xfrm>
            <a:prstGeom prst="rect">
              <a:avLst/>
            </a:prstGeom>
            <a:solidFill>
              <a:srgbClr val="FFFFFF"/>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Titillium Web"/>
                <a:ea typeface="Titillium Web"/>
                <a:cs typeface="Titillium Web"/>
                <a:sym typeface="Titillium Web"/>
              </a:endParaRPr>
            </a:p>
          </p:txBody>
        </p:sp>
        <p:cxnSp>
          <p:nvCxnSpPr>
            <p:cNvPr id="412" name="Google Shape;412;p43"/>
            <p:cNvCxnSpPr/>
            <p:nvPr/>
          </p:nvCxnSpPr>
          <p:spPr>
            <a:xfrm rot="10800000">
              <a:off x="11861800" y="-205680"/>
              <a:ext cx="0" cy="137100"/>
            </a:xfrm>
            <a:prstGeom prst="straightConnector1">
              <a:avLst/>
            </a:prstGeom>
            <a:noFill/>
            <a:ln cap="flat" cmpd="sng" w="14300">
              <a:solidFill>
                <a:srgbClr val="507867"/>
              </a:solidFill>
              <a:prstDash val="solid"/>
              <a:round/>
              <a:headEnd len="sm" w="sm" type="none"/>
              <a:tailEnd len="sm" w="sm" type="none"/>
            </a:ln>
          </p:spPr>
        </p:cxnSp>
        <p:cxnSp>
          <p:nvCxnSpPr>
            <p:cNvPr id="413" name="Google Shape;413;p43"/>
            <p:cNvCxnSpPr/>
            <p:nvPr/>
          </p:nvCxnSpPr>
          <p:spPr>
            <a:xfrm rot="10800000">
              <a:off x="330200" y="-205680"/>
              <a:ext cx="0" cy="137100"/>
            </a:xfrm>
            <a:prstGeom prst="straightConnector1">
              <a:avLst/>
            </a:prstGeom>
            <a:noFill/>
            <a:ln cap="flat" cmpd="sng" w="14300">
              <a:solidFill>
                <a:srgbClr val="507867"/>
              </a:solidFill>
              <a:prstDash val="solid"/>
              <a:round/>
              <a:headEnd len="sm" w="sm" type="none"/>
              <a:tailEnd len="sm" w="sm" type="none"/>
            </a:ln>
          </p:spPr>
        </p:cxnSp>
      </p:grpSp>
      <p:sp>
        <p:nvSpPr>
          <p:cNvPr id="414" name="Google Shape;414;p43"/>
          <p:cNvSpPr/>
          <p:nvPr/>
        </p:nvSpPr>
        <p:spPr>
          <a:xfrm>
            <a:off x="-7218" y="1"/>
            <a:ext cx="9151200" cy="5143500"/>
          </a:xfrm>
          <a:prstGeom prst="frame">
            <a:avLst>
              <a:gd fmla="val 3313" name="adj1"/>
            </a:avLst>
          </a:prstGeom>
          <a:solidFill>
            <a:schemeClr val="lt1"/>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FFFFFF"/>
              </a:solidFill>
              <a:latin typeface="Titillium Web"/>
              <a:ea typeface="Titillium Web"/>
              <a:cs typeface="Titillium Web"/>
              <a:sym typeface="Titillium Web"/>
            </a:endParaRPr>
          </a:p>
        </p:txBody>
      </p:sp>
      <p:pic>
        <p:nvPicPr>
          <p:cNvPr descr="A group of people sitting on a couch&#10;&#10;Description automatically generated" id="415" name="Google Shape;415;p43"/>
          <p:cNvPicPr preferRelativeResize="0"/>
          <p:nvPr/>
        </p:nvPicPr>
        <p:blipFill rotWithShape="1">
          <a:blip r:embed="rId3">
            <a:alphaModFix/>
          </a:blip>
          <a:srcRect b="0" l="0" r="0" t="0"/>
          <a:stretch/>
        </p:blipFill>
        <p:spPr>
          <a:xfrm>
            <a:off x="110231" y="92676"/>
            <a:ext cx="4113428" cy="2737833"/>
          </a:xfrm>
          <a:prstGeom prst="rect">
            <a:avLst/>
          </a:prstGeom>
          <a:noFill/>
          <a:ln cap="flat" cmpd="sng" w="57150">
            <a:solidFill>
              <a:schemeClr val="lt1"/>
            </a:solidFill>
            <a:prstDash val="solid"/>
            <a:round/>
            <a:headEnd len="sm" w="sm" type="none"/>
            <a:tailEnd len="sm" w="sm" type="none"/>
          </a:ln>
        </p:spPr>
      </p:pic>
      <p:pic>
        <p:nvPicPr>
          <p:cNvPr descr="A person standing in front of a classroom&#10;&#10;Description automatically generated" id="416" name="Google Shape;416;p43"/>
          <p:cNvPicPr preferRelativeResize="0"/>
          <p:nvPr/>
        </p:nvPicPr>
        <p:blipFill rotWithShape="1">
          <a:blip r:embed="rId4">
            <a:alphaModFix/>
          </a:blip>
          <a:srcRect b="0" l="0" r="0" t="0"/>
          <a:stretch/>
        </p:blipFill>
        <p:spPr>
          <a:xfrm>
            <a:off x="3482314" y="2729084"/>
            <a:ext cx="5515423" cy="2366596"/>
          </a:xfrm>
          <a:prstGeom prst="rect">
            <a:avLst/>
          </a:prstGeom>
          <a:noFill/>
          <a:ln cap="flat" cmpd="sng" w="57150">
            <a:solidFill>
              <a:schemeClr val="lt1"/>
            </a:solidFill>
            <a:prstDash val="solid"/>
            <a:round/>
            <a:headEnd len="sm" w="sm" type="none"/>
            <a:tailEnd len="sm" w="sm" type="none"/>
          </a:ln>
        </p:spPr>
      </p:pic>
      <p:pic>
        <p:nvPicPr>
          <p:cNvPr id="417" name="Google Shape;417;p43"/>
          <p:cNvPicPr preferRelativeResize="0"/>
          <p:nvPr/>
        </p:nvPicPr>
        <p:blipFill rotWithShape="1">
          <a:blip r:embed="rId5">
            <a:alphaModFix/>
          </a:blip>
          <a:srcRect b="0" l="0" r="0" t="0"/>
          <a:stretch/>
        </p:blipFill>
        <p:spPr>
          <a:xfrm>
            <a:off x="4259691" y="69591"/>
            <a:ext cx="4774079" cy="2605491"/>
          </a:xfrm>
          <a:prstGeom prst="rect">
            <a:avLst/>
          </a:prstGeom>
          <a:noFill/>
          <a:ln cap="flat" cmpd="sng" w="57150">
            <a:solidFill>
              <a:schemeClr val="lt1"/>
            </a:solidFill>
            <a:prstDash val="solid"/>
            <a:round/>
            <a:headEnd len="sm" w="sm" type="none"/>
            <a:tailEnd len="sm" w="sm" type="none"/>
          </a:ln>
        </p:spPr>
      </p:pic>
      <p:pic>
        <p:nvPicPr>
          <p:cNvPr id="418" name="Google Shape;418;p43"/>
          <p:cNvPicPr preferRelativeResize="0"/>
          <p:nvPr/>
        </p:nvPicPr>
        <p:blipFill rotWithShape="1">
          <a:blip r:embed="rId6">
            <a:alphaModFix/>
          </a:blip>
          <a:srcRect b="0" l="0" r="0" t="0"/>
          <a:stretch/>
        </p:blipFill>
        <p:spPr>
          <a:xfrm>
            <a:off x="146263" y="2729083"/>
            <a:ext cx="3478680" cy="2315161"/>
          </a:xfrm>
          <a:prstGeom prst="rect">
            <a:avLst/>
          </a:prstGeom>
          <a:noFill/>
          <a:ln cap="flat" cmpd="sng" w="57150">
            <a:solidFill>
              <a:schemeClr val="lt1"/>
            </a:solidFill>
            <a:prstDash val="solid"/>
            <a:round/>
            <a:headEnd len="sm" w="sm" type="none"/>
            <a:tailEnd len="sm" w="sm" type="none"/>
          </a:ln>
        </p:spPr>
      </p:pic>
      <p:sp>
        <p:nvSpPr>
          <p:cNvPr id="419" name="Google Shape;419;p43"/>
          <p:cNvSpPr txBox="1"/>
          <p:nvPr/>
        </p:nvSpPr>
        <p:spPr>
          <a:xfrm>
            <a:off x="3188400" y="2384100"/>
            <a:ext cx="2164500" cy="4464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latin typeface="Titillium Web"/>
                <a:ea typeface="Titillium Web"/>
                <a:cs typeface="Titillium Web"/>
                <a:sym typeface="Titillium Web"/>
              </a:rPr>
              <a:t>Any questions? </a:t>
            </a:r>
            <a:endParaRPr b="1" sz="1700">
              <a:latin typeface="Titillium Web"/>
              <a:ea typeface="Titillium Web"/>
              <a:cs typeface="Titillium Web"/>
              <a:sym typeface="Titillium Web"/>
            </a:endParaRPr>
          </a:p>
        </p:txBody>
      </p:sp>
      <p:pic>
        <p:nvPicPr>
          <p:cNvPr id="420" name="Google Shape;420;p43" title="NCDS_LOGO_RGB_01.png"/>
          <p:cNvPicPr preferRelativeResize="0"/>
          <p:nvPr/>
        </p:nvPicPr>
        <p:blipFill>
          <a:blip r:embed="rId7">
            <a:alphaModFix/>
          </a:blip>
          <a:stretch>
            <a:fillRect/>
          </a:stretch>
        </p:blipFill>
        <p:spPr>
          <a:xfrm>
            <a:off x="8252325" y="24275"/>
            <a:ext cx="855974" cy="856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609F"/>
        </a:solidFill>
      </p:bgPr>
    </p:bg>
    <p:spTree>
      <p:nvGrpSpPr>
        <p:cNvPr id="88" name="Shape 88"/>
        <p:cNvGrpSpPr/>
        <p:nvPr/>
      </p:nvGrpSpPr>
      <p:grpSpPr>
        <a:xfrm>
          <a:off x="0" y="0"/>
          <a:ext cx="0" cy="0"/>
          <a:chOff x="0" y="0"/>
          <a:chExt cx="0" cy="0"/>
        </a:xfrm>
      </p:grpSpPr>
      <p:pic>
        <p:nvPicPr>
          <p:cNvPr descr="image.png" id="89" name="Google Shape;89;p17"/>
          <p:cNvPicPr preferRelativeResize="0"/>
          <p:nvPr/>
        </p:nvPicPr>
        <p:blipFill rotWithShape="1">
          <a:blip r:embed="rId3">
            <a:alphaModFix/>
          </a:blip>
          <a:srcRect b="0" l="0" r="0" t="0"/>
          <a:stretch/>
        </p:blipFill>
        <p:spPr>
          <a:xfrm>
            <a:off x="185854" y="1293079"/>
            <a:ext cx="1635512" cy="3434575"/>
          </a:xfrm>
          <a:prstGeom prst="rect">
            <a:avLst/>
          </a:prstGeom>
          <a:noFill/>
          <a:ln>
            <a:noFill/>
          </a:ln>
        </p:spPr>
      </p:pic>
      <p:pic>
        <p:nvPicPr>
          <p:cNvPr descr="image.png" id="90" name="Google Shape;90;p17"/>
          <p:cNvPicPr preferRelativeResize="0"/>
          <p:nvPr/>
        </p:nvPicPr>
        <p:blipFill rotWithShape="1">
          <a:blip r:embed="rId4">
            <a:alphaModFix/>
          </a:blip>
          <a:srcRect b="0" l="0" r="0" t="0"/>
          <a:stretch/>
        </p:blipFill>
        <p:spPr>
          <a:xfrm>
            <a:off x="1970048" y="1293079"/>
            <a:ext cx="1635512" cy="3434575"/>
          </a:xfrm>
          <a:prstGeom prst="rect">
            <a:avLst/>
          </a:prstGeom>
          <a:noFill/>
          <a:ln>
            <a:noFill/>
          </a:ln>
        </p:spPr>
      </p:pic>
      <p:pic>
        <p:nvPicPr>
          <p:cNvPr descr="image.png" id="91" name="Google Shape;91;p17"/>
          <p:cNvPicPr preferRelativeResize="0"/>
          <p:nvPr/>
        </p:nvPicPr>
        <p:blipFill rotWithShape="1">
          <a:blip r:embed="rId5">
            <a:alphaModFix/>
          </a:blip>
          <a:srcRect b="0" l="0" r="0" t="0"/>
          <a:stretch/>
        </p:blipFill>
        <p:spPr>
          <a:xfrm>
            <a:off x="3754243" y="1293079"/>
            <a:ext cx="1635512" cy="3434575"/>
          </a:xfrm>
          <a:prstGeom prst="rect">
            <a:avLst/>
          </a:prstGeom>
          <a:noFill/>
          <a:ln>
            <a:noFill/>
          </a:ln>
        </p:spPr>
      </p:pic>
      <p:pic>
        <p:nvPicPr>
          <p:cNvPr descr="image.png" id="92" name="Google Shape;92;p17"/>
          <p:cNvPicPr preferRelativeResize="0"/>
          <p:nvPr/>
        </p:nvPicPr>
        <p:blipFill rotWithShape="1">
          <a:blip r:embed="rId5">
            <a:alphaModFix/>
          </a:blip>
          <a:srcRect b="0" l="0" r="0" t="0"/>
          <a:stretch/>
        </p:blipFill>
        <p:spPr>
          <a:xfrm>
            <a:off x="5538438" y="1293079"/>
            <a:ext cx="1635512" cy="3434575"/>
          </a:xfrm>
          <a:prstGeom prst="rect">
            <a:avLst/>
          </a:prstGeom>
          <a:noFill/>
          <a:ln>
            <a:noFill/>
          </a:ln>
        </p:spPr>
      </p:pic>
      <p:pic>
        <p:nvPicPr>
          <p:cNvPr descr="image.png" id="93" name="Google Shape;93;p17"/>
          <p:cNvPicPr preferRelativeResize="0"/>
          <p:nvPr/>
        </p:nvPicPr>
        <p:blipFill rotWithShape="1">
          <a:blip r:embed="rId6">
            <a:alphaModFix/>
          </a:blip>
          <a:srcRect b="0" l="0" r="0" t="0"/>
          <a:stretch/>
        </p:blipFill>
        <p:spPr>
          <a:xfrm>
            <a:off x="7322632" y="1293079"/>
            <a:ext cx="1635512" cy="3434575"/>
          </a:xfrm>
          <a:prstGeom prst="rect">
            <a:avLst/>
          </a:prstGeom>
          <a:noFill/>
          <a:ln>
            <a:noFill/>
          </a:ln>
        </p:spPr>
      </p:pic>
      <p:sp>
        <p:nvSpPr>
          <p:cNvPr id="94" name="Google Shape;94;p17"/>
          <p:cNvSpPr txBox="1"/>
          <p:nvPr/>
        </p:nvSpPr>
        <p:spPr>
          <a:xfrm>
            <a:off x="2253475" y="415850"/>
            <a:ext cx="4637100" cy="5046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i="0" lang="en-GB" sz="3278" u="none" cap="none" strike="noStrike">
                <a:solidFill>
                  <a:schemeClr val="lt1"/>
                </a:solidFill>
                <a:latin typeface="Titillium Web SemiBold"/>
                <a:ea typeface="Titillium Web SemiBold"/>
                <a:cs typeface="Titillium Web SemiBold"/>
                <a:sym typeface="Titillium Web SemiBold"/>
              </a:rPr>
              <a:t>Area and Key Focus</a:t>
            </a:r>
            <a:endParaRPr sz="1093">
              <a:solidFill>
                <a:schemeClr val="lt1"/>
              </a:solidFill>
              <a:latin typeface="Titillium Web"/>
              <a:ea typeface="Titillium Web"/>
              <a:cs typeface="Titillium Web"/>
              <a:sym typeface="Titillium Web"/>
            </a:endParaRPr>
          </a:p>
        </p:txBody>
      </p:sp>
      <p:sp>
        <p:nvSpPr>
          <p:cNvPr id="95" name="Google Shape;95;p17"/>
          <p:cNvSpPr txBox="1"/>
          <p:nvPr/>
        </p:nvSpPr>
        <p:spPr>
          <a:xfrm>
            <a:off x="631875" y="1553275"/>
            <a:ext cx="743400" cy="2001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300" u="none" cap="none" strike="noStrike">
                <a:solidFill>
                  <a:srgbClr val="EC6270"/>
                </a:solidFill>
                <a:latin typeface="Titillium Web"/>
                <a:ea typeface="Titillium Web"/>
                <a:cs typeface="Titillium Web"/>
                <a:sym typeface="Titillium Web"/>
              </a:rPr>
              <a:t>ETHICAL</a:t>
            </a:r>
            <a:endParaRPr sz="1300">
              <a:solidFill>
                <a:srgbClr val="EC6270"/>
              </a:solidFill>
              <a:latin typeface="Titillium Web"/>
              <a:ea typeface="Titillium Web"/>
              <a:cs typeface="Titillium Web"/>
              <a:sym typeface="Titillium Web"/>
            </a:endParaRPr>
          </a:p>
        </p:txBody>
      </p:sp>
      <p:sp>
        <p:nvSpPr>
          <p:cNvPr id="96" name="Google Shape;96;p17"/>
          <p:cNvSpPr txBox="1"/>
          <p:nvPr/>
        </p:nvSpPr>
        <p:spPr>
          <a:xfrm>
            <a:off x="551925" y="2975850"/>
            <a:ext cx="743400" cy="169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100" u="none" cap="none" strike="noStrike">
                <a:solidFill>
                  <a:srgbClr val="111827"/>
                </a:solidFill>
                <a:latin typeface="Titillium Web"/>
                <a:ea typeface="Titillium Web"/>
                <a:cs typeface="Titillium Web"/>
                <a:sym typeface="Titillium Web"/>
              </a:rPr>
              <a:t>ETHICAL</a:t>
            </a:r>
            <a:endParaRPr sz="1100">
              <a:latin typeface="Titillium Web"/>
              <a:ea typeface="Titillium Web"/>
              <a:cs typeface="Titillium Web"/>
              <a:sym typeface="Titillium Web"/>
            </a:endParaRPr>
          </a:p>
        </p:txBody>
      </p:sp>
      <p:sp>
        <p:nvSpPr>
          <p:cNvPr id="97" name="Google Shape;97;p17"/>
          <p:cNvSpPr txBox="1"/>
          <p:nvPr/>
        </p:nvSpPr>
        <p:spPr>
          <a:xfrm>
            <a:off x="334536" y="3292864"/>
            <a:ext cx="1338000" cy="616200"/>
          </a:xfrm>
          <a:prstGeom prst="rect">
            <a:avLst/>
          </a:prstGeom>
          <a:noFill/>
          <a:ln>
            <a:noFill/>
          </a:ln>
        </p:spPr>
        <p:txBody>
          <a:bodyPr anchorCtr="0" anchor="t" bIns="0" lIns="0" spcFirstLastPara="1" rIns="0" wrap="square" tIns="0">
            <a:spAutoFit/>
          </a:bodyPr>
          <a:lstStyle/>
          <a:p>
            <a:pPr indent="0" lvl="0" marL="0" marR="0" rtl="0" algn="ctr">
              <a:lnSpc>
                <a:spcPct val="139925"/>
              </a:lnSpc>
              <a:spcBef>
                <a:spcPts val="0"/>
              </a:spcBef>
              <a:spcAft>
                <a:spcPts val="0"/>
              </a:spcAft>
              <a:buNone/>
            </a:pPr>
            <a:r>
              <a:rPr i="0" lang="en-GB" sz="1054" u="none" cap="none" strike="noStrike">
                <a:solidFill>
                  <a:srgbClr val="374151"/>
                </a:solidFill>
                <a:latin typeface="Titillium Web"/>
                <a:ea typeface="Titillium Web"/>
                <a:cs typeface="Titillium Web"/>
                <a:sym typeface="Titillium Web"/>
              </a:rPr>
              <a:t>What is "right" vs. "wrong" (e.g., AI bias, the Digital Divide).</a:t>
            </a:r>
            <a:endParaRPr sz="1093">
              <a:latin typeface="Titillium Web"/>
              <a:ea typeface="Titillium Web"/>
              <a:cs typeface="Titillium Web"/>
              <a:sym typeface="Titillium Web"/>
            </a:endParaRPr>
          </a:p>
        </p:txBody>
      </p:sp>
      <p:sp>
        <p:nvSpPr>
          <p:cNvPr id="98" name="Google Shape;98;p17"/>
          <p:cNvSpPr txBox="1"/>
          <p:nvPr/>
        </p:nvSpPr>
        <p:spPr>
          <a:xfrm>
            <a:off x="2532213" y="1553275"/>
            <a:ext cx="511200" cy="2001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300" u="none" cap="none" strike="noStrike">
                <a:solidFill>
                  <a:srgbClr val="EC6270"/>
                </a:solidFill>
                <a:latin typeface="Titillium Web"/>
                <a:ea typeface="Titillium Web"/>
                <a:cs typeface="Titillium Web"/>
                <a:sym typeface="Titillium Web"/>
              </a:rPr>
              <a:t>LEGAL</a:t>
            </a:r>
            <a:endParaRPr sz="1300">
              <a:solidFill>
                <a:srgbClr val="EC6270"/>
              </a:solidFill>
              <a:latin typeface="Titillium Web"/>
              <a:ea typeface="Titillium Web"/>
              <a:cs typeface="Titillium Web"/>
              <a:sym typeface="Titillium Web"/>
            </a:endParaRPr>
          </a:p>
        </p:txBody>
      </p:sp>
      <p:sp>
        <p:nvSpPr>
          <p:cNvPr id="99" name="Google Shape;99;p17"/>
          <p:cNvSpPr txBox="1"/>
          <p:nvPr/>
        </p:nvSpPr>
        <p:spPr>
          <a:xfrm>
            <a:off x="2495987" y="2965750"/>
            <a:ext cx="583500" cy="169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100" u="none" cap="none" strike="noStrike">
                <a:solidFill>
                  <a:srgbClr val="111827"/>
                </a:solidFill>
                <a:latin typeface="Titillium Web"/>
                <a:ea typeface="Titillium Web"/>
                <a:cs typeface="Titillium Web"/>
                <a:sym typeface="Titillium Web"/>
              </a:rPr>
              <a:t>LEGAL</a:t>
            </a:r>
            <a:endParaRPr sz="1100">
              <a:latin typeface="Titillium Web"/>
              <a:ea typeface="Titillium Web"/>
              <a:cs typeface="Titillium Web"/>
              <a:sym typeface="Titillium Web"/>
            </a:endParaRPr>
          </a:p>
        </p:txBody>
      </p:sp>
      <p:sp>
        <p:nvSpPr>
          <p:cNvPr id="100" name="Google Shape;100;p17"/>
          <p:cNvSpPr txBox="1"/>
          <p:nvPr/>
        </p:nvSpPr>
        <p:spPr>
          <a:xfrm>
            <a:off x="2118731" y="3292864"/>
            <a:ext cx="1338000" cy="843000"/>
          </a:xfrm>
          <a:prstGeom prst="rect">
            <a:avLst/>
          </a:prstGeom>
          <a:noFill/>
          <a:ln>
            <a:noFill/>
          </a:ln>
        </p:spPr>
        <p:txBody>
          <a:bodyPr anchorCtr="0" anchor="t" bIns="0" lIns="0" spcFirstLastPara="1" rIns="0" wrap="square" tIns="0">
            <a:spAutoFit/>
          </a:bodyPr>
          <a:lstStyle/>
          <a:p>
            <a:pPr indent="0" lvl="0" marL="0" marR="0" rtl="0" algn="ctr">
              <a:lnSpc>
                <a:spcPct val="139925"/>
              </a:lnSpc>
              <a:spcBef>
                <a:spcPts val="0"/>
              </a:spcBef>
              <a:spcAft>
                <a:spcPts val="0"/>
              </a:spcAft>
              <a:buNone/>
            </a:pPr>
            <a:r>
              <a:rPr i="0" lang="en-GB" sz="1054" u="none" cap="none" strike="noStrike">
                <a:solidFill>
                  <a:srgbClr val="374151"/>
                </a:solidFill>
                <a:latin typeface="Titillium Web"/>
                <a:ea typeface="Titillium Web"/>
                <a:cs typeface="Titillium Web"/>
                <a:sym typeface="Titillium Web"/>
              </a:rPr>
              <a:t>The Law (Data Protection Act, Computer Misuse Act, Copyright).</a:t>
            </a:r>
            <a:endParaRPr sz="1093">
              <a:latin typeface="Titillium Web"/>
              <a:ea typeface="Titillium Web"/>
              <a:cs typeface="Titillium Web"/>
              <a:sym typeface="Titillium Web"/>
            </a:endParaRPr>
          </a:p>
        </p:txBody>
      </p:sp>
      <p:sp>
        <p:nvSpPr>
          <p:cNvPr id="101" name="Google Shape;101;p17"/>
          <p:cNvSpPr txBox="1"/>
          <p:nvPr/>
        </p:nvSpPr>
        <p:spPr>
          <a:xfrm>
            <a:off x="4174201" y="1553275"/>
            <a:ext cx="795600" cy="2001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300" u="none" cap="none" strike="noStrike">
                <a:solidFill>
                  <a:srgbClr val="EC6270"/>
                </a:solidFill>
                <a:latin typeface="Titillium Web"/>
                <a:ea typeface="Titillium Web"/>
                <a:cs typeface="Titillium Web"/>
                <a:sym typeface="Titillium Web"/>
              </a:rPr>
              <a:t>CULTURAL</a:t>
            </a:r>
            <a:endParaRPr sz="1300">
              <a:solidFill>
                <a:srgbClr val="EC6270"/>
              </a:solidFill>
              <a:latin typeface="Titillium Web"/>
              <a:ea typeface="Titillium Web"/>
              <a:cs typeface="Titillium Web"/>
              <a:sym typeface="Titillium Web"/>
            </a:endParaRPr>
          </a:p>
        </p:txBody>
      </p:sp>
      <p:sp>
        <p:nvSpPr>
          <p:cNvPr id="102" name="Google Shape;102;p17"/>
          <p:cNvSpPr txBox="1"/>
          <p:nvPr/>
        </p:nvSpPr>
        <p:spPr>
          <a:xfrm>
            <a:off x="4154647" y="2965761"/>
            <a:ext cx="795600" cy="169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100" u="none" cap="none" strike="noStrike">
                <a:solidFill>
                  <a:srgbClr val="111827"/>
                </a:solidFill>
                <a:latin typeface="Titillium Web"/>
                <a:ea typeface="Titillium Web"/>
                <a:cs typeface="Titillium Web"/>
                <a:sym typeface="Titillium Web"/>
              </a:rPr>
              <a:t>CULTURAL</a:t>
            </a:r>
            <a:endParaRPr sz="1100">
              <a:latin typeface="Titillium Web"/>
              <a:ea typeface="Titillium Web"/>
              <a:cs typeface="Titillium Web"/>
              <a:sym typeface="Titillium Web"/>
            </a:endParaRPr>
          </a:p>
        </p:txBody>
      </p:sp>
      <p:sp>
        <p:nvSpPr>
          <p:cNvPr id="103" name="Google Shape;103;p17"/>
          <p:cNvSpPr txBox="1"/>
          <p:nvPr/>
        </p:nvSpPr>
        <p:spPr>
          <a:xfrm>
            <a:off x="3902926" y="3292864"/>
            <a:ext cx="1338000" cy="616200"/>
          </a:xfrm>
          <a:prstGeom prst="rect">
            <a:avLst/>
          </a:prstGeom>
          <a:noFill/>
          <a:ln>
            <a:noFill/>
          </a:ln>
        </p:spPr>
        <p:txBody>
          <a:bodyPr anchorCtr="0" anchor="t" bIns="0" lIns="0" spcFirstLastPara="1" rIns="0" wrap="square" tIns="0">
            <a:spAutoFit/>
          </a:bodyPr>
          <a:lstStyle/>
          <a:p>
            <a:pPr indent="0" lvl="0" marL="0" marR="0" rtl="0" algn="ctr">
              <a:lnSpc>
                <a:spcPct val="139925"/>
              </a:lnSpc>
              <a:spcBef>
                <a:spcPts val="0"/>
              </a:spcBef>
              <a:spcAft>
                <a:spcPts val="0"/>
              </a:spcAft>
              <a:buNone/>
            </a:pPr>
            <a:r>
              <a:rPr i="0" lang="en-GB" sz="1054" u="none" cap="none" strike="noStrike">
                <a:solidFill>
                  <a:srgbClr val="374151"/>
                </a:solidFill>
                <a:latin typeface="Titillium Web"/>
                <a:ea typeface="Titillium Web"/>
                <a:cs typeface="Titillium Web"/>
                <a:sym typeface="Titillium Web"/>
              </a:rPr>
              <a:t>How computing affects society (Social media, 24/7 self-monitoring).</a:t>
            </a:r>
            <a:endParaRPr sz="1093">
              <a:latin typeface="Titillium Web"/>
              <a:ea typeface="Titillium Web"/>
              <a:cs typeface="Titillium Web"/>
              <a:sym typeface="Titillium Web"/>
            </a:endParaRPr>
          </a:p>
        </p:txBody>
      </p:sp>
      <p:sp>
        <p:nvSpPr>
          <p:cNvPr id="104" name="Google Shape;104;p17"/>
          <p:cNvSpPr txBox="1"/>
          <p:nvPr/>
        </p:nvSpPr>
        <p:spPr>
          <a:xfrm>
            <a:off x="5733296" y="1553275"/>
            <a:ext cx="1338000" cy="2001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300" u="none" cap="none" strike="noStrike">
                <a:solidFill>
                  <a:srgbClr val="EC6270"/>
                </a:solidFill>
                <a:latin typeface="Titillium Web"/>
                <a:ea typeface="Titillium Web"/>
                <a:cs typeface="Titillium Web"/>
                <a:sym typeface="Titillium Web"/>
              </a:rPr>
              <a:t>ENVIRONMENTAL</a:t>
            </a:r>
            <a:endParaRPr sz="1300">
              <a:solidFill>
                <a:srgbClr val="EC6270"/>
              </a:solidFill>
              <a:latin typeface="Titillium Web"/>
              <a:ea typeface="Titillium Web"/>
              <a:cs typeface="Titillium Web"/>
              <a:sym typeface="Titillium Web"/>
            </a:endParaRPr>
          </a:p>
        </p:txBody>
      </p:sp>
      <p:sp>
        <p:nvSpPr>
          <p:cNvPr id="105" name="Google Shape;105;p17"/>
          <p:cNvSpPr txBox="1"/>
          <p:nvPr/>
        </p:nvSpPr>
        <p:spPr>
          <a:xfrm>
            <a:off x="5809975" y="2965750"/>
            <a:ext cx="1159500" cy="169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100" u="none" cap="none" strike="noStrike">
                <a:solidFill>
                  <a:srgbClr val="111827"/>
                </a:solidFill>
                <a:latin typeface="Titillium Web"/>
                <a:ea typeface="Titillium Web"/>
                <a:cs typeface="Titillium Web"/>
                <a:sym typeface="Titillium Web"/>
              </a:rPr>
              <a:t>ENVIRONMENTAL</a:t>
            </a:r>
            <a:endParaRPr sz="1100">
              <a:latin typeface="Titillium Web"/>
              <a:ea typeface="Titillium Web"/>
              <a:cs typeface="Titillium Web"/>
              <a:sym typeface="Titillium Web"/>
            </a:endParaRPr>
          </a:p>
        </p:txBody>
      </p:sp>
      <p:sp>
        <p:nvSpPr>
          <p:cNvPr id="106" name="Google Shape;106;p17"/>
          <p:cNvSpPr txBox="1"/>
          <p:nvPr/>
        </p:nvSpPr>
        <p:spPr>
          <a:xfrm>
            <a:off x="5687120" y="3248259"/>
            <a:ext cx="1338000" cy="616200"/>
          </a:xfrm>
          <a:prstGeom prst="rect">
            <a:avLst/>
          </a:prstGeom>
          <a:noFill/>
          <a:ln>
            <a:noFill/>
          </a:ln>
        </p:spPr>
        <p:txBody>
          <a:bodyPr anchorCtr="0" anchor="t" bIns="0" lIns="0" spcFirstLastPara="1" rIns="0" wrap="square" tIns="0">
            <a:spAutoFit/>
          </a:bodyPr>
          <a:lstStyle/>
          <a:p>
            <a:pPr indent="0" lvl="0" marL="0" marR="0" rtl="0" algn="ctr">
              <a:lnSpc>
                <a:spcPct val="139925"/>
              </a:lnSpc>
              <a:spcBef>
                <a:spcPts val="0"/>
              </a:spcBef>
              <a:spcAft>
                <a:spcPts val="0"/>
              </a:spcAft>
              <a:buNone/>
            </a:pPr>
            <a:r>
              <a:rPr i="0" lang="en-GB" sz="1054" u="none" cap="none" strike="noStrike">
                <a:solidFill>
                  <a:srgbClr val="374151"/>
                </a:solidFill>
                <a:latin typeface="Titillium Web"/>
                <a:ea typeface="Titillium Web"/>
                <a:cs typeface="Titillium Web"/>
                <a:sym typeface="Titillium Web"/>
              </a:rPr>
              <a:t>Energy consumption, e-waste, and precious metals.</a:t>
            </a:r>
            <a:endParaRPr sz="1093">
              <a:latin typeface="Titillium Web"/>
              <a:ea typeface="Titillium Web"/>
              <a:cs typeface="Titillium Web"/>
              <a:sym typeface="Titillium Web"/>
            </a:endParaRPr>
          </a:p>
        </p:txBody>
      </p:sp>
      <p:sp>
        <p:nvSpPr>
          <p:cNvPr id="107" name="Google Shape;107;p17"/>
          <p:cNvSpPr txBox="1"/>
          <p:nvPr/>
        </p:nvSpPr>
        <p:spPr>
          <a:xfrm>
            <a:off x="7786387" y="1553275"/>
            <a:ext cx="708000" cy="2001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300" u="none" cap="none" strike="noStrike">
                <a:solidFill>
                  <a:srgbClr val="EC6270"/>
                </a:solidFill>
                <a:latin typeface="Titillium Web"/>
                <a:ea typeface="Titillium Web"/>
                <a:cs typeface="Titillium Web"/>
                <a:sym typeface="Titillium Web"/>
              </a:rPr>
              <a:t>PRIVACY</a:t>
            </a:r>
            <a:endParaRPr sz="1300">
              <a:solidFill>
                <a:srgbClr val="EC6270"/>
              </a:solidFill>
              <a:latin typeface="Titillium Web"/>
              <a:ea typeface="Titillium Web"/>
              <a:cs typeface="Titillium Web"/>
              <a:sym typeface="Titillium Web"/>
            </a:endParaRPr>
          </a:p>
        </p:txBody>
      </p:sp>
      <p:sp>
        <p:nvSpPr>
          <p:cNvPr id="108" name="Google Shape;108;p17"/>
          <p:cNvSpPr txBox="1"/>
          <p:nvPr/>
        </p:nvSpPr>
        <p:spPr>
          <a:xfrm>
            <a:off x="7762151" y="2975850"/>
            <a:ext cx="743400" cy="169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100" u="none" cap="none" strike="noStrike">
                <a:solidFill>
                  <a:srgbClr val="111827"/>
                </a:solidFill>
                <a:latin typeface="Titillium Web"/>
                <a:ea typeface="Titillium Web"/>
                <a:cs typeface="Titillium Web"/>
                <a:sym typeface="Titillium Web"/>
              </a:rPr>
              <a:t>PRIVACY</a:t>
            </a:r>
            <a:endParaRPr sz="1100">
              <a:latin typeface="Titillium Web"/>
              <a:ea typeface="Titillium Web"/>
              <a:cs typeface="Titillium Web"/>
              <a:sym typeface="Titillium Web"/>
            </a:endParaRPr>
          </a:p>
        </p:txBody>
      </p:sp>
      <p:sp>
        <p:nvSpPr>
          <p:cNvPr id="109" name="Google Shape;109;p17"/>
          <p:cNvSpPr txBox="1"/>
          <p:nvPr/>
        </p:nvSpPr>
        <p:spPr>
          <a:xfrm>
            <a:off x="7471315" y="3292864"/>
            <a:ext cx="1338000" cy="616200"/>
          </a:xfrm>
          <a:prstGeom prst="rect">
            <a:avLst/>
          </a:prstGeom>
          <a:noFill/>
          <a:ln>
            <a:noFill/>
          </a:ln>
        </p:spPr>
        <p:txBody>
          <a:bodyPr anchorCtr="0" anchor="t" bIns="0" lIns="0" spcFirstLastPara="1" rIns="0" wrap="square" tIns="0">
            <a:spAutoFit/>
          </a:bodyPr>
          <a:lstStyle/>
          <a:p>
            <a:pPr indent="0" lvl="0" marL="0" marR="0" rtl="0" algn="ctr">
              <a:lnSpc>
                <a:spcPct val="139925"/>
              </a:lnSpc>
              <a:spcBef>
                <a:spcPts val="0"/>
              </a:spcBef>
              <a:spcAft>
                <a:spcPts val="0"/>
              </a:spcAft>
              <a:buNone/>
            </a:pPr>
            <a:r>
              <a:rPr i="0" lang="en-GB" sz="1054" u="none" cap="none" strike="noStrike">
                <a:solidFill>
                  <a:srgbClr val="374151"/>
                </a:solidFill>
                <a:latin typeface="Titillium Web"/>
                <a:ea typeface="Titillium Web"/>
                <a:cs typeface="Titillium Web"/>
                <a:sym typeface="Titillium Web"/>
              </a:rPr>
              <a:t>Surveillance, data mining, and "the right to be forgotten."</a:t>
            </a:r>
            <a:endParaRPr sz="1093">
              <a:latin typeface="Titillium Web"/>
              <a:ea typeface="Titillium Web"/>
              <a:cs typeface="Titillium Web"/>
              <a:sym typeface="Titillium Web"/>
            </a:endParaRPr>
          </a:p>
        </p:txBody>
      </p:sp>
      <p:pic>
        <p:nvPicPr>
          <p:cNvPr descr="image.png" id="110" name="Google Shape;110;p17"/>
          <p:cNvPicPr preferRelativeResize="0"/>
          <p:nvPr/>
        </p:nvPicPr>
        <p:blipFill rotWithShape="1">
          <a:blip r:embed="rId7">
            <a:alphaModFix/>
          </a:blip>
          <a:srcRect b="0" l="0" r="0" t="0"/>
          <a:stretch/>
        </p:blipFill>
        <p:spPr>
          <a:xfrm>
            <a:off x="631902" y="2036493"/>
            <a:ext cx="743415" cy="594732"/>
          </a:xfrm>
          <a:prstGeom prst="rect">
            <a:avLst/>
          </a:prstGeom>
          <a:noFill/>
          <a:ln>
            <a:noFill/>
          </a:ln>
        </p:spPr>
      </p:pic>
      <p:pic>
        <p:nvPicPr>
          <p:cNvPr descr="image.png" id="111" name="Google Shape;111;p17"/>
          <p:cNvPicPr preferRelativeResize="0"/>
          <p:nvPr/>
        </p:nvPicPr>
        <p:blipFill rotWithShape="1">
          <a:blip r:embed="rId8">
            <a:alphaModFix/>
          </a:blip>
          <a:srcRect b="0" l="0" r="0" t="0"/>
          <a:stretch/>
        </p:blipFill>
        <p:spPr>
          <a:xfrm>
            <a:off x="2490438" y="2036493"/>
            <a:ext cx="594732" cy="594732"/>
          </a:xfrm>
          <a:prstGeom prst="rect">
            <a:avLst/>
          </a:prstGeom>
          <a:noFill/>
          <a:ln>
            <a:noFill/>
          </a:ln>
        </p:spPr>
      </p:pic>
      <p:pic>
        <p:nvPicPr>
          <p:cNvPr descr="image.png" id="112" name="Google Shape;112;p17"/>
          <p:cNvPicPr preferRelativeResize="0"/>
          <p:nvPr/>
        </p:nvPicPr>
        <p:blipFill rotWithShape="1">
          <a:blip r:embed="rId9">
            <a:alphaModFix/>
          </a:blip>
          <a:srcRect b="0" l="0" r="0" t="0"/>
          <a:stretch/>
        </p:blipFill>
        <p:spPr>
          <a:xfrm>
            <a:off x="4200292" y="2036493"/>
            <a:ext cx="743414" cy="594732"/>
          </a:xfrm>
          <a:prstGeom prst="rect">
            <a:avLst/>
          </a:prstGeom>
          <a:noFill/>
          <a:ln>
            <a:noFill/>
          </a:ln>
        </p:spPr>
      </p:pic>
      <p:pic>
        <p:nvPicPr>
          <p:cNvPr descr="image.png" id="113" name="Google Shape;113;p17"/>
          <p:cNvPicPr preferRelativeResize="0"/>
          <p:nvPr/>
        </p:nvPicPr>
        <p:blipFill rotWithShape="1">
          <a:blip r:embed="rId10">
            <a:alphaModFix/>
          </a:blip>
          <a:srcRect b="0" l="0" r="0" t="0"/>
          <a:stretch/>
        </p:blipFill>
        <p:spPr>
          <a:xfrm>
            <a:off x="6058828" y="2029059"/>
            <a:ext cx="594732" cy="594732"/>
          </a:xfrm>
          <a:prstGeom prst="rect">
            <a:avLst/>
          </a:prstGeom>
          <a:noFill/>
          <a:ln>
            <a:noFill/>
          </a:ln>
        </p:spPr>
      </p:pic>
      <p:pic>
        <p:nvPicPr>
          <p:cNvPr descr="image.png" id="114" name="Google Shape;114;p17"/>
          <p:cNvPicPr preferRelativeResize="0"/>
          <p:nvPr/>
        </p:nvPicPr>
        <p:blipFill rotWithShape="1">
          <a:blip r:embed="rId11">
            <a:alphaModFix/>
          </a:blip>
          <a:srcRect b="0" l="0" r="0" t="0"/>
          <a:stretch/>
        </p:blipFill>
        <p:spPr>
          <a:xfrm>
            <a:off x="7768681" y="2036493"/>
            <a:ext cx="743415" cy="594732"/>
          </a:xfrm>
          <a:prstGeom prst="rect">
            <a:avLst/>
          </a:prstGeom>
          <a:noFill/>
          <a:ln>
            <a:noFill/>
          </a:ln>
        </p:spPr>
      </p:pic>
      <p:pic>
        <p:nvPicPr>
          <p:cNvPr id="115" name="Google Shape;115;p17" title="NCDS_LOGO_RGB_01.png"/>
          <p:cNvPicPr preferRelativeResize="0"/>
          <p:nvPr/>
        </p:nvPicPr>
        <p:blipFill>
          <a:blip r:embed="rId12">
            <a:alphaModFix/>
          </a:blip>
          <a:stretch>
            <a:fillRect/>
          </a:stretch>
        </p:blipFill>
        <p:spPr>
          <a:xfrm>
            <a:off x="8252325" y="24275"/>
            <a:ext cx="855974" cy="856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nvSpPr>
        <p:spPr>
          <a:xfrm>
            <a:off x="440700" y="2187000"/>
            <a:ext cx="8262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900" u="sng">
                <a:solidFill>
                  <a:srgbClr val="6CB8E7"/>
                </a:solidFill>
                <a:latin typeface="Titillium Web"/>
                <a:ea typeface="Titillium Web"/>
                <a:cs typeface="Titillium Web"/>
                <a:sym typeface="Titillium Web"/>
                <a:hlinkClick r:id="rId4">
                  <a:extLst>
                    <a:ext uri="{A12FA001-AC4F-418D-AE19-62706E023703}">
                      <ahyp:hlinkClr val="tx"/>
                    </a:ext>
                  </a:extLst>
                </a:hlinkClick>
              </a:rPr>
              <a:t>Ethical framework mindmap</a:t>
            </a:r>
            <a:endParaRPr sz="1900">
              <a:solidFill>
                <a:srgbClr val="6CB8E7"/>
              </a:solidFill>
              <a:latin typeface="Titillium Web"/>
              <a:ea typeface="Titillium Web"/>
              <a:cs typeface="Titillium Web"/>
              <a:sym typeface="Titillium Web"/>
            </a:endParaRPr>
          </a:p>
          <a:p>
            <a:pPr indent="0" lvl="0" marL="0" rtl="0" algn="l">
              <a:spcBef>
                <a:spcPts val="0"/>
              </a:spcBef>
              <a:spcAft>
                <a:spcPts val="0"/>
              </a:spcAft>
              <a:buNone/>
            </a:pPr>
            <a:r>
              <a:t/>
            </a:r>
            <a:endParaRPr sz="1900">
              <a:solidFill>
                <a:schemeClr val="dk1"/>
              </a:solidFill>
            </a:endParaRPr>
          </a:p>
        </p:txBody>
      </p:sp>
      <p:pic>
        <p:nvPicPr>
          <p:cNvPr id="121" name="Google Shape;121;p18" title="NCDS_LOGO_RGB_01.png"/>
          <p:cNvPicPr preferRelativeResize="0"/>
          <p:nvPr/>
        </p:nvPicPr>
        <p:blipFill>
          <a:blip r:embed="rId5">
            <a:alphaModFix/>
          </a:blip>
          <a:stretch>
            <a:fillRect/>
          </a:stretch>
        </p:blipFill>
        <p:spPr>
          <a:xfrm>
            <a:off x="8252325" y="24275"/>
            <a:ext cx="855974" cy="856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image.png" id="126" name="Google Shape;126;p19"/>
          <p:cNvPicPr preferRelativeResize="0"/>
          <p:nvPr/>
        </p:nvPicPr>
        <p:blipFill rotWithShape="1">
          <a:blip r:embed="rId3">
            <a:alphaModFix/>
          </a:blip>
          <a:srcRect b="0" l="0" r="0" t="0"/>
          <a:stretch/>
        </p:blipFill>
        <p:spPr>
          <a:xfrm>
            <a:off x="217725" y="910036"/>
            <a:ext cx="8708549" cy="763775"/>
          </a:xfrm>
          <a:prstGeom prst="rect">
            <a:avLst/>
          </a:prstGeom>
          <a:noFill/>
          <a:ln>
            <a:noFill/>
          </a:ln>
        </p:spPr>
      </p:pic>
      <p:sp>
        <p:nvSpPr>
          <p:cNvPr id="127" name="Google Shape;127;p19"/>
          <p:cNvSpPr txBox="1"/>
          <p:nvPr/>
        </p:nvSpPr>
        <p:spPr>
          <a:xfrm>
            <a:off x="0" y="233375"/>
            <a:ext cx="9144000" cy="489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3184" u="none" cap="none" strike="noStrike">
                <a:solidFill>
                  <a:srgbClr val="111111"/>
                </a:solidFill>
                <a:latin typeface="Titillium Web"/>
                <a:ea typeface="Titillium Web"/>
                <a:cs typeface="Titillium Web"/>
                <a:sym typeface="Titillium Web"/>
              </a:rPr>
              <a:t>Glimpse into Ethical Scenarios</a:t>
            </a:r>
            <a:endParaRPr sz="1143">
              <a:latin typeface="Titillium Web"/>
              <a:ea typeface="Titillium Web"/>
              <a:cs typeface="Titillium Web"/>
              <a:sym typeface="Titillium Web"/>
            </a:endParaRPr>
          </a:p>
        </p:txBody>
      </p:sp>
      <p:sp>
        <p:nvSpPr>
          <p:cNvPr id="128" name="Google Shape;128;p19"/>
          <p:cNvSpPr txBox="1"/>
          <p:nvPr/>
        </p:nvSpPr>
        <p:spPr>
          <a:xfrm>
            <a:off x="528735" y="988261"/>
            <a:ext cx="8086500" cy="226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1469" u="none" cap="none" strike="noStrike">
                <a:solidFill>
                  <a:srgbClr val="111111"/>
                </a:solidFill>
                <a:latin typeface="Titillium Web"/>
                <a:ea typeface="Titillium Web"/>
                <a:cs typeface="Titillium Web"/>
                <a:sym typeface="Titillium Web"/>
              </a:rPr>
              <a:t>Thinking Framework:</a:t>
            </a:r>
            <a:r>
              <a:rPr i="0" lang="en-GB" sz="1469" u="none" cap="none" strike="noStrike">
                <a:solidFill>
                  <a:srgbClr val="111111"/>
                </a:solidFill>
                <a:latin typeface="Titillium Web"/>
                <a:ea typeface="Titillium Web"/>
                <a:cs typeface="Titillium Web"/>
                <a:sym typeface="Titillium Web"/>
              </a:rPr>
              <a:t> For each scenario, consider...</a:t>
            </a:r>
            <a:endParaRPr sz="1143">
              <a:latin typeface="Titillium Web"/>
              <a:ea typeface="Titillium Web"/>
              <a:cs typeface="Titillium Web"/>
              <a:sym typeface="Titillium Web"/>
            </a:endParaRPr>
          </a:p>
        </p:txBody>
      </p:sp>
      <p:sp>
        <p:nvSpPr>
          <p:cNvPr id="129" name="Google Shape;129;p19"/>
          <p:cNvSpPr txBox="1"/>
          <p:nvPr/>
        </p:nvSpPr>
        <p:spPr>
          <a:xfrm>
            <a:off x="816454" y="2326648"/>
            <a:ext cx="3135300" cy="245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GB" sz="1592" u="none" cap="none" strike="noStrike">
                <a:solidFill>
                  <a:srgbClr val="111111"/>
                </a:solidFill>
                <a:latin typeface="Titillium Web"/>
                <a:ea typeface="Titillium Web"/>
                <a:cs typeface="Titillium Web"/>
                <a:sym typeface="Titillium Web"/>
              </a:rPr>
              <a:t>1. Facial recognition in schools</a:t>
            </a:r>
            <a:endParaRPr sz="1143">
              <a:latin typeface="Titillium Web"/>
              <a:ea typeface="Titillium Web"/>
              <a:cs typeface="Titillium Web"/>
              <a:sym typeface="Titillium Web"/>
            </a:endParaRPr>
          </a:p>
        </p:txBody>
      </p:sp>
      <p:sp>
        <p:nvSpPr>
          <p:cNvPr id="130" name="Google Shape;130;p19"/>
          <p:cNvSpPr txBox="1"/>
          <p:nvPr/>
        </p:nvSpPr>
        <p:spPr>
          <a:xfrm>
            <a:off x="4999679" y="2326648"/>
            <a:ext cx="3820800" cy="245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GB" sz="1592" u="none" cap="none" strike="noStrike">
                <a:solidFill>
                  <a:srgbClr val="111111"/>
                </a:solidFill>
                <a:latin typeface="Titillium Web"/>
                <a:ea typeface="Titillium Web"/>
                <a:cs typeface="Titillium Web"/>
                <a:sym typeface="Titillium Web"/>
              </a:rPr>
              <a:t>2. Self-driving cars making decisions</a:t>
            </a:r>
            <a:endParaRPr sz="1143">
              <a:latin typeface="Titillium Web"/>
              <a:ea typeface="Titillium Web"/>
              <a:cs typeface="Titillium Web"/>
              <a:sym typeface="Titillium Web"/>
            </a:endParaRPr>
          </a:p>
        </p:txBody>
      </p:sp>
      <p:pic>
        <p:nvPicPr>
          <p:cNvPr descr="image.png" id="131" name="Google Shape;131;p19"/>
          <p:cNvPicPr preferRelativeResize="0"/>
          <p:nvPr/>
        </p:nvPicPr>
        <p:blipFill rotWithShape="1">
          <a:blip r:embed="rId4">
            <a:alphaModFix/>
          </a:blip>
          <a:srcRect b="0" l="0" r="0" t="0"/>
          <a:stretch/>
        </p:blipFill>
        <p:spPr>
          <a:xfrm>
            <a:off x="684245" y="1369260"/>
            <a:ext cx="186612" cy="186612"/>
          </a:xfrm>
          <a:prstGeom prst="rect">
            <a:avLst/>
          </a:prstGeom>
          <a:noFill/>
          <a:ln>
            <a:noFill/>
          </a:ln>
        </p:spPr>
      </p:pic>
      <p:sp>
        <p:nvSpPr>
          <p:cNvPr id="132" name="Google Shape;132;p19"/>
          <p:cNvSpPr txBox="1"/>
          <p:nvPr/>
        </p:nvSpPr>
        <p:spPr>
          <a:xfrm>
            <a:off x="964163" y="1369260"/>
            <a:ext cx="1889400" cy="188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0" lang="en-GB" sz="1224" u="none" cap="none" strike="noStrike">
                <a:solidFill>
                  <a:srgbClr val="111111"/>
                </a:solidFill>
                <a:latin typeface="Titillium Web"/>
                <a:ea typeface="Titillium Web"/>
                <a:cs typeface="Titillium Web"/>
                <a:sym typeface="Titillium Web"/>
              </a:rPr>
              <a:t>What is the ethical issue?</a:t>
            </a:r>
            <a:endParaRPr sz="1143">
              <a:latin typeface="Titillium Web"/>
              <a:ea typeface="Titillium Web"/>
              <a:cs typeface="Titillium Web"/>
              <a:sym typeface="Titillium Web"/>
            </a:endParaRPr>
          </a:p>
        </p:txBody>
      </p:sp>
      <p:pic>
        <p:nvPicPr>
          <p:cNvPr descr="image.png" id="133" name="Google Shape;133;p19"/>
          <p:cNvPicPr preferRelativeResize="0"/>
          <p:nvPr/>
        </p:nvPicPr>
        <p:blipFill rotWithShape="1">
          <a:blip r:embed="rId5">
            <a:alphaModFix/>
          </a:blip>
          <a:srcRect b="0" l="0" r="0" t="0"/>
          <a:stretch/>
        </p:blipFill>
        <p:spPr>
          <a:xfrm>
            <a:off x="3022000" y="1369260"/>
            <a:ext cx="233265" cy="186612"/>
          </a:xfrm>
          <a:prstGeom prst="rect">
            <a:avLst/>
          </a:prstGeom>
          <a:noFill/>
          <a:ln>
            <a:noFill/>
          </a:ln>
        </p:spPr>
      </p:pic>
      <p:sp>
        <p:nvSpPr>
          <p:cNvPr id="134" name="Google Shape;134;p19"/>
          <p:cNvSpPr txBox="1"/>
          <p:nvPr/>
        </p:nvSpPr>
        <p:spPr>
          <a:xfrm>
            <a:off x="3348571" y="1369260"/>
            <a:ext cx="1251900" cy="188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0" lang="en-GB" sz="1224" u="none" cap="none" strike="noStrike">
                <a:solidFill>
                  <a:srgbClr val="111111"/>
                </a:solidFill>
                <a:latin typeface="Titillium Web"/>
                <a:ea typeface="Titillium Web"/>
                <a:cs typeface="Titillium Web"/>
                <a:sym typeface="Titillium Web"/>
              </a:rPr>
              <a:t>Who is affected?</a:t>
            </a:r>
            <a:endParaRPr sz="1143">
              <a:latin typeface="Titillium Web"/>
              <a:ea typeface="Titillium Web"/>
              <a:cs typeface="Titillium Web"/>
              <a:sym typeface="Titillium Web"/>
            </a:endParaRPr>
          </a:p>
        </p:txBody>
      </p:sp>
      <p:pic>
        <p:nvPicPr>
          <p:cNvPr descr="image.png" id="135" name="Google Shape;135;p19"/>
          <p:cNvPicPr preferRelativeResize="0"/>
          <p:nvPr/>
        </p:nvPicPr>
        <p:blipFill rotWithShape="1">
          <a:blip r:embed="rId6">
            <a:alphaModFix/>
          </a:blip>
          <a:srcRect b="0" l="0" r="0" t="0"/>
          <a:stretch/>
        </p:blipFill>
        <p:spPr>
          <a:xfrm>
            <a:off x="4768817" y="1369260"/>
            <a:ext cx="186612" cy="186612"/>
          </a:xfrm>
          <a:prstGeom prst="rect">
            <a:avLst/>
          </a:prstGeom>
          <a:noFill/>
          <a:ln>
            <a:noFill/>
          </a:ln>
        </p:spPr>
      </p:pic>
      <p:sp>
        <p:nvSpPr>
          <p:cNvPr id="136" name="Google Shape;136;p19"/>
          <p:cNvSpPr txBox="1"/>
          <p:nvPr/>
        </p:nvSpPr>
        <p:spPr>
          <a:xfrm>
            <a:off x="5048736" y="1369260"/>
            <a:ext cx="1306200" cy="188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0" lang="en-GB" sz="1224" u="none" cap="none" strike="noStrike">
                <a:solidFill>
                  <a:srgbClr val="111111"/>
                </a:solidFill>
                <a:latin typeface="Titillium Web"/>
                <a:ea typeface="Titillium Web"/>
                <a:cs typeface="Titillium Web"/>
                <a:sym typeface="Titillium Web"/>
              </a:rPr>
              <a:t>One argument for</a:t>
            </a:r>
            <a:endParaRPr sz="1143">
              <a:latin typeface="Titillium Web"/>
              <a:ea typeface="Titillium Web"/>
              <a:cs typeface="Titillium Web"/>
              <a:sym typeface="Titillium Web"/>
            </a:endParaRPr>
          </a:p>
        </p:txBody>
      </p:sp>
      <p:pic>
        <p:nvPicPr>
          <p:cNvPr descr="image.png" id="137" name="Google Shape;137;p19"/>
          <p:cNvPicPr preferRelativeResize="0"/>
          <p:nvPr/>
        </p:nvPicPr>
        <p:blipFill rotWithShape="1">
          <a:blip r:embed="rId7">
            <a:alphaModFix/>
          </a:blip>
          <a:srcRect b="0" l="0" r="0" t="0"/>
          <a:stretch/>
        </p:blipFill>
        <p:spPr>
          <a:xfrm>
            <a:off x="6523410" y="1369260"/>
            <a:ext cx="186612" cy="186612"/>
          </a:xfrm>
          <a:prstGeom prst="rect">
            <a:avLst/>
          </a:prstGeom>
          <a:noFill/>
          <a:ln>
            <a:noFill/>
          </a:ln>
        </p:spPr>
      </p:pic>
      <p:sp>
        <p:nvSpPr>
          <p:cNvPr id="138" name="Google Shape;138;p19"/>
          <p:cNvSpPr txBox="1"/>
          <p:nvPr/>
        </p:nvSpPr>
        <p:spPr>
          <a:xfrm>
            <a:off x="6803328" y="1369260"/>
            <a:ext cx="1656300" cy="188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i="0" lang="en-GB" sz="1224" u="none" cap="none" strike="noStrike">
                <a:solidFill>
                  <a:srgbClr val="111111"/>
                </a:solidFill>
                <a:latin typeface="Titillium Web"/>
                <a:ea typeface="Titillium Web"/>
                <a:cs typeface="Titillium Web"/>
                <a:sym typeface="Titillium Web"/>
              </a:rPr>
              <a:t>One argument </a:t>
            </a:r>
            <a:r>
              <a:rPr lang="en-GB" sz="1224">
                <a:solidFill>
                  <a:srgbClr val="111111"/>
                </a:solidFill>
                <a:latin typeface="Titillium Web"/>
                <a:ea typeface="Titillium Web"/>
                <a:cs typeface="Titillium Web"/>
                <a:sym typeface="Titillium Web"/>
              </a:rPr>
              <a:t>a</a:t>
            </a:r>
            <a:r>
              <a:rPr i="0" lang="en-GB" sz="1224" u="none" cap="none" strike="noStrike">
                <a:solidFill>
                  <a:srgbClr val="111111"/>
                </a:solidFill>
                <a:latin typeface="Titillium Web"/>
                <a:ea typeface="Titillium Web"/>
                <a:cs typeface="Titillium Web"/>
                <a:sym typeface="Titillium Web"/>
              </a:rPr>
              <a:t>gainst</a:t>
            </a:r>
            <a:endParaRPr sz="1143">
              <a:latin typeface="Titillium Web"/>
              <a:ea typeface="Titillium Web"/>
              <a:cs typeface="Titillium Web"/>
              <a:sym typeface="Titillium Web"/>
            </a:endParaRPr>
          </a:p>
        </p:txBody>
      </p:sp>
      <p:pic>
        <p:nvPicPr>
          <p:cNvPr id="139" name="Google Shape;139;p19" title="Gemini_Generated_Image_dz0fdmdz0fdmdz0f.png"/>
          <p:cNvPicPr preferRelativeResize="0"/>
          <p:nvPr/>
        </p:nvPicPr>
        <p:blipFill rotWithShape="1">
          <a:blip r:embed="rId8">
            <a:alphaModFix/>
          </a:blip>
          <a:srcRect b="11048" l="27018" r="0" t="0"/>
          <a:stretch/>
        </p:blipFill>
        <p:spPr>
          <a:xfrm>
            <a:off x="635000" y="2638351"/>
            <a:ext cx="2970225" cy="2409300"/>
          </a:xfrm>
          <a:prstGeom prst="rect">
            <a:avLst/>
          </a:prstGeom>
          <a:noFill/>
          <a:ln>
            <a:noFill/>
          </a:ln>
        </p:spPr>
      </p:pic>
      <p:cxnSp>
        <p:nvCxnSpPr>
          <p:cNvPr id="140" name="Google Shape;140;p19"/>
          <p:cNvCxnSpPr>
            <a:stCxn id="126" idx="2"/>
            <a:endCxn id="130" idx="0"/>
          </p:cNvCxnSpPr>
          <p:nvPr/>
        </p:nvCxnSpPr>
        <p:spPr>
          <a:xfrm flipH="1" rot="-5400000">
            <a:off x="5414699" y="831111"/>
            <a:ext cx="652800" cy="2338200"/>
          </a:xfrm>
          <a:prstGeom prst="bentConnector3">
            <a:avLst>
              <a:gd fmla="val 50003" name="adj1"/>
            </a:avLst>
          </a:prstGeom>
          <a:noFill/>
          <a:ln cap="flat" cmpd="sng" w="19050">
            <a:solidFill>
              <a:srgbClr val="6CB8E7"/>
            </a:solidFill>
            <a:prstDash val="solid"/>
            <a:round/>
            <a:headEnd len="med" w="med" type="none"/>
            <a:tailEnd len="med" w="med" type="triangle"/>
          </a:ln>
        </p:spPr>
      </p:cxnSp>
      <p:cxnSp>
        <p:nvCxnSpPr>
          <p:cNvPr id="141" name="Google Shape;141;p19"/>
          <p:cNvCxnSpPr>
            <a:stCxn id="126" idx="2"/>
            <a:endCxn id="129" idx="0"/>
          </p:cNvCxnSpPr>
          <p:nvPr/>
        </p:nvCxnSpPr>
        <p:spPr>
          <a:xfrm rot="5400000">
            <a:off x="3151649" y="906261"/>
            <a:ext cx="652800" cy="2187900"/>
          </a:xfrm>
          <a:prstGeom prst="bentConnector3">
            <a:avLst>
              <a:gd fmla="val 50003" name="adj1"/>
            </a:avLst>
          </a:prstGeom>
          <a:noFill/>
          <a:ln cap="flat" cmpd="sng" w="19050">
            <a:solidFill>
              <a:srgbClr val="6CB8E7"/>
            </a:solidFill>
            <a:prstDash val="solid"/>
            <a:round/>
            <a:headEnd len="med" w="med" type="none"/>
            <a:tailEnd len="med" w="med" type="triangle"/>
          </a:ln>
        </p:spPr>
      </p:cxnSp>
      <p:pic>
        <p:nvPicPr>
          <p:cNvPr id="142" name="Google Shape;142;p19" title="NCDS_LOGO_RGB_01.png"/>
          <p:cNvPicPr preferRelativeResize="0"/>
          <p:nvPr/>
        </p:nvPicPr>
        <p:blipFill>
          <a:blip r:embed="rId9">
            <a:alphaModFix/>
          </a:blip>
          <a:stretch>
            <a:fillRect/>
          </a:stretch>
        </p:blipFill>
        <p:spPr>
          <a:xfrm>
            <a:off x="8252325" y="24275"/>
            <a:ext cx="855974" cy="856001"/>
          </a:xfrm>
          <a:prstGeom prst="rect">
            <a:avLst/>
          </a:prstGeom>
          <a:noFill/>
          <a:ln>
            <a:noFill/>
          </a:ln>
        </p:spPr>
      </p:pic>
      <p:pic>
        <p:nvPicPr>
          <p:cNvPr id="143" name="Google Shape;143;p19"/>
          <p:cNvPicPr preferRelativeResize="0"/>
          <p:nvPr/>
        </p:nvPicPr>
        <p:blipFill>
          <a:blip r:embed="rId10">
            <a:alphaModFix/>
          </a:blip>
          <a:stretch>
            <a:fillRect/>
          </a:stretch>
        </p:blipFill>
        <p:spPr>
          <a:xfrm>
            <a:off x="5101325" y="2638350"/>
            <a:ext cx="3617490" cy="2409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p:nvPr/>
        </p:nvSpPr>
        <p:spPr>
          <a:xfrm>
            <a:off x="9075" y="0"/>
            <a:ext cx="9144000" cy="89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image.png" id="149" name="Google Shape;149;p20"/>
          <p:cNvPicPr preferRelativeResize="0"/>
          <p:nvPr/>
        </p:nvPicPr>
        <p:blipFill rotWithShape="1">
          <a:blip r:embed="rId3">
            <a:alphaModFix/>
          </a:blip>
          <a:srcRect b="0" l="0" r="0" t="0"/>
          <a:stretch/>
        </p:blipFill>
        <p:spPr>
          <a:xfrm>
            <a:off x="500063" y="2245520"/>
            <a:ext cx="2571750" cy="2745879"/>
          </a:xfrm>
          <a:prstGeom prst="rect">
            <a:avLst/>
          </a:prstGeom>
          <a:noFill/>
          <a:ln>
            <a:noFill/>
          </a:ln>
        </p:spPr>
      </p:pic>
      <p:pic>
        <p:nvPicPr>
          <p:cNvPr descr="image.png" id="150" name="Google Shape;150;p20"/>
          <p:cNvPicPr preferRelativeResize="0"/>
          <p:nvPr/>
        </p:nvPicPr>
        <p:blipFill rotWithShape="1">
          <a:blip r:embed="rId4">
            <a:alphaModFix/>
          </a:blip>
          <a:srcRect b="0" l="0" r="0" t="0"/>
          <a:stretch/>
        </p:blipFill>
        <p:spPr>
          <a:xfrm>
            <a:off x="3286125" y="2245520"/>
            <a:ext cx="2571750" cy="2745879"/>
          </a:xfrm>
          <a:prstGeom prst="rect">
            <a:avLst/>
          </a:prstGeom>
          <a:noFill/>
          <a:ln>
            <a:noFill/>
          </a:ln>
        </p:spPr>
      </p:pic>
      <p:pic>
        <p:nvPicPr>
          <p:cNvPr descr="image.png" id="151" name="Google Shape;151;p20"/>
          <p:cNvPicPr preferRelativeResize="0"/>
          <p:nvPr/>
        </p:nvPicPr>
        <p:blipFill rotWithShape="1">
          <a:blip r:embed="rId5">
            <a:alphaModFix/>
          </a:blip>
          <a:srcRect b="0" l="0" r="0" t="0"/>
          <a:stretch/>
        </p:blipFill>
        <p:spPr>
          <a:xfrm>
            <a:off x="6072188" y="2245520"/>
            <a:ext cx="2571750" cy="2745879"/>
          </a:xfrm>
          <a:prstGeom prst="rect">
            <a:avLst/>
          </a:prstGeom>
          <a:noFill/>
          <a:ln>
            <a:noFill/>
          </a:ln>
        </p:spPr>
      </p:pic>
      <p:sp>
        <p:nvSpPr>
          <p:cNvPr id="152" name="Google Shape;152;p20"/>
          <p:cNvSpPr txBox="1"/>
          <p:nvPr/>
        </p:nvSpPr>
        <p:spPr>
          <a:xfrm>
            <a:off x="0" y="238125"/>
            <a:ext cx="9144000" cy="429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GB" sz="2788" u="none" cap="none" strike="noStrike">
                <a:solidFill>
                  <a:schemeClr val="dk1"/>
                </a:solidFill>
                <a:latin typeface="Titillium Web"/>
                <a:ea typeface="Titillium Web"/>
                <a:cs typeface="Titillium Web"/>
                <a:sym typeface="Titillium Web"/>
              </a:rPr>
              <a:t>Facial recognition in schools</a:t>
            </a:r>
            <a:endParaRPr sz="1250">
              <a:solidFill>
                <a:schemeClr val="dk1"/>
              </a:solidFill>
              <a:latin typeface="Titillium Web"/>
              <a:ea typeface="Titillium Web"/>
              <a:cs typeface="Titillium Web"/>
              <a:sym typeface="Titillium Web"/>
            </a:endParaRPr>
          </a:p>
        </p:txBody>
      </p:sp>
      <p:sp>
        <p:nvSpPr>
          <p:cNvPr id="153" name="Google Shape;153;p20"/>
          <p:cNvSpPr txBox="1"/>
          <p:nvPr/>
        </p:nvSpPr>
        <p:spPr>
          <a:xfrm>
            <a:off x="2093263" y="1203885"/>
            <a:ext cx="5957700" cy="394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GB" sz="2563" u="none" cap="none" strike="noStrike">
                <a:solidFill>
                  <a:srgbClr val="111111"/>
                </a:solidFill>
                <a:latin typeface="Titillium Web"/>
                <a:ea typeface="Titillium Web"/>
                <a:cs typeface="Titillium Web"/>
                <a:sym typeface="Titillium Web"/>
              </a:rPr>
              <a:t>Ethical Issue: Privacy due to surveillance</a:t>
            </a:r>
            <a:endParaRPr sz="1250">
              <a:latin typeface="Titillium Web"/>
              <a:ea typeface="Titillium Web"/>
              <a:cs typeface="Titillium Web"/>
              <a:sym typeface="Titillium Web"/>
            </a:endParaRPr>
          </a:p>
        </p:txBody>
      </p:sp>
      <p:pic>
        <p:nvPicPr>
          <p:cNvPr descr="image.png" id="154" name="Google Shape;154;p20"/>
          <p:cNvPicPr preferRelativeResize="0"/>
          <p:nvPr/>
        </p:nvPicPr>
        <p:blipFill rotWithShape="1">
          <a:blip r:embed="rId6">
            <a:alphaModFix/>
          </a:blip>
          <a:srcRect b="0" l="0" r="0" t="0"/>
          <a:stretch/>
        </p:blipFill>
        <p:spPr>
          <a:xfrm>
            <a:off x="1101923" y="1119557"/>
            <a:ext cx="803672" cy="642937"/>
          </a:xfrm>
          <a:prstGeom prst="rect">
            <a:avLst/>
          </a:prstGeom>
          <a:noFill/>
          <a:ln>
            <a:noFill/>
          </a:ln>
        </p:spPr>
      </p:pic>
      <p:pic>
        <p:nvPicPr>
          <p:cNvPr descr="image.png" id="155" name="Google Shape;155;p20"/>
          <p:cNvPicPr preferRelativeResize="0"/>
          <p:nvPr/>
        </p:nvPicPr>
        <p:blipFill rotWithShape="1">
          <a:blip r:embed="rId7">
            <a:alphaModFix/>
          </a:blip>
          <a:srcRect b="0" l="0" r="0" t="0"/>
          <a:stretch/>
        </p:blipFill>
        <p:spPr>
          <a:xfrm>
            <a:off x="1101923" y="1280282"/>
            <a:ext cx="803672" cy="321469"/>
          </a:xfrm>
          <a:prstGeom prst="rect">
            <a:avLst/>
          </a:prstGeom>
          <a:noFill/>
          <a:ln>
            <a:noFill/>
          </a:ln>
        </p:spPr>
      </p:pic>
      <p:pic>
        <p:nvPicPr>
          <p:cNvPr descr="image.png" id="156" name="Google Shape;156;p20"/>
          <p:cNvPicPr preferRelativeResize="0"/>
          <p:nvPr/>
        </p:nvPicPr>
        <p:blipFill rotWithShape="1">
          <a:blip r:embed="rId8">
            <a:alphaModFix/>
          </a:blip>
          <a:srcRect b="0" l="0" r="0" t="0"/>
          <a:stretch/>
        </p:blipFill>
        <p:spPr>
          <a:xfrm>
            <a:off x="946547" y="2452689"/>
            <a:ext cx="285750" cy="228600"/>
          </a:xfrm>
          <a:prstGeom prst="rect">
            <a:avLst/>
          </a:prstGeom>
          <a:noFill/>
          <a:ln>
            <a:noFill/>
          </a:ln>
        </p:spPr>
      </p:pic>
      <p:sp>
        <p:nvSpPr>
          <p:cNvPr id="157" name="Google Shape;157;p20"/>
          <p:cNvSpPr txBox="1"/>
          <p:nvPr/>
        </p:nvSpPr>
        <p:spPr>
          <a:xfrm>
            <a:off x="1339453" y="2445545"/>
            <a:ext cx="1350300" cy="273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GB" sz="1775" u="none" cap="none" strike="noStrike">
                <a:solidFill>
                  <a:srgbClr val="FFFFFF"/>
                </a:solidFill>
                <a:latin typeface="Titillium Web"/>
                <a:ea typeface="Titillium Web"/>
                <a:cs typeface="Titillium Web"/>
                <a:sym typeface="Titillium Web"/>
              </a:rPr>
              <a:t>Stakeholders</a:t>
            </a:r>
            <a:endParaRPr sz="1250">
              <a:latin typeface="Titillium Web"/>
              <a:ea typeface="Titillium Web"/>
              <a:cs typeface="Titillium Web"/>
              <a:sym typeface="Titillium Web"/>
            </a:endParaRPr>
          </a:p>
        </p:txBody>
      </p:sp>
      <p:pic>
        <p:nvPicPr>
          <p:cNvPr descr="image.png" id="158" name="Google Shape;158;p20"/>
          <p:cNvPicPr preferRelativeResize="0"/>
          <p:nvPr/>
        </p:nvPicPr>
        <p:blipFill rotWithShape="1">
          <a:blip r:embed="rId9">
            <a:alphaModFix/>
          </a:blip>
          <a:srcRect b="0" l="0" r="0" t="0"/>
          <a:stretch/>
        </p:blipFill>
        <p:spPr>
          <a:xfrm>
            <a:off x="3993356" y="2452689"/>
            <a:ext cx="228600" cy="228600"/>
          </a:xfrm>
          <a:prstGeom prst="rect">
            <a:avLst/>
          </a:prstGeom>
          <a:noFill/>
          <a:ln>
            <a:noFill/>
          </a:ln>
        </p:spPr>
      </p:pic>
      <p:sp>
        <p:nvSpPr>
          <p:cNvPr id="159" name="Google Shape;159;p20"/>
          <p:cNvSpPr txBox="1"/>
          <p:nvPr/>
        </p:nvSpPr>
        <p:spPr>
          <a:xfrm>
            <a:off x="4329113" y="2445545"/>
            <a:ext cx="862800" cy="273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GB" sz="1775" u="none" cap="none" strike="noStrike">
                <a:solidFill>
                  <a:srgbClr val="FFFFFF"/>
                </a:solidFill>
                <a:latin typeface="Titillium Web"/>
                <a:ea typeface="Titillium Web"/>
                <a:cs typeface="Titillium Web"/>
                <a:sym typeface="Titillium Web"/>
              </a:rPr>
              <a:t>Benefits</a:t>
            </a:r>
            <a:endParaRPr sz="1250">
              <a:latin typeface="Titillium Web"/>
              <a:ea typeface="Titillium Web"/>
              <a:cs typeface="Titillium Web"/>
              <a:sym typeface="Titillium Web"/>
            </a:endParaRPr>
          </a:p>
        </p:txBody>
      </p:sp>
      <p:pic>
        <p:nvPicPr>
          <p:cNvPr descr="image.png" id="160" name="Google Shape;160;p20"/>
          <p:cNvPicPr preferRelativeResize="0"/>
          <p:nvPr/>
        </p:nvPicPr>
        <p:blipFill rotWithShape="1">
          <a:blip r:embed="rId10">
            <a:alphaModFix/>
          </a:blip>
          <a:srcRect b="0" l="0" r="0" t="0"/>
          <a:stretch/>
        </p:blipFill>
        <p:spPr>
          <a:xfrm>
            <a:off x="6643688" y="2452689"/>
            <a:ext cx="228600" cy="228600"/>
          </a:xfrm>
          <a:prstGeom prst="rect">
            <a:avLst/>
          </a:prstGeom>
          <a:noFill/>
          <a:ln>
            <a:noFill/>
          </a:ln>
        </p:spPr>
      </p:pic>
      <p:sp>
        <p:nvSpPr>
          <p:cNvPr id="161" name="Google Shape;161;p20"/>
          <p:cNvSpPr txBox="1"/>
          <p:nvPr/>
        </p:nvSpPr>
        <p:spPr>
          <a:xfrm>
            <a:off x="6979444" y="2445545"/>
            <a:ext cx="1147800" cy="273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GB" sz="1775" u="none" cap="none" strike="noStrike">
                <a:solidFill>
                  <a:srgbClr val="FFFFFF"/>
                </a:solidFill>
                <a:latin typeface="Titillium Web"/>
                <a:ea typeface="Titillium Web"/>
                <a:cs typeface="Titillium Web"/>
                <a:sym typeface="Titillium Web"/>
              </a:rPr>
              <a:t>Drawbacks</a:t>
            </a:r>
            <a:endParaRPr sz="1250">
              <a:latin typeface="Titillium Web"/>
              <a:ea typeface="Titillium Web"/>
              <a:cs typeface="Titillium Web"/>
              <a:sym typeface="Titillium Web"/>
            </a:endParaRPr>
          </a:p>
        </p:txBody>
      </p:sp>
      <p:sp>
        <p:nvSpPr>
          <p:cNvPr id="162" name="Google Shape;162;p20"/>
          <p:cNvSpPr txBox="1"/>
          <p:nvPr/>
        </p:nvSpPr>
        <p:spPr>
          <a:xfrm>
            <a:off x="985838" y="3152777"/>
            <a:ext cx="1814700" cy="23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GB" sz="1550" u="none" cap="none" strike="noStrike">
                <a:solidFill>
                  <a:srgbClr val="111111"/>
                </a:solidFill>
                <a:latin typeface="Titillium Web"/>
                <a:ea typeface="Titillium Web"/>
                <a:cs typeface="Titillium Web"/>
                <a:sym typeface="Titillium Web"/>
              </a:rPr>
              <a:t>Students</a:t>
            </a:r>
            <a:endParaRPr sz="1250">
              <a:latin typeface="Titillium Web"/>
              <a:ea typeface="Titillium Web"/>
              <a:cs typeface="Titillium Web"/>
              <a:sym typeface="Titillium Web"/>
            </a:endParaRPr>
          </a:p>
        </p:txBody>
      </p:sp>
      <p:sp>
        <p:nvSpPr>
          <p:cNvPr id="163" name="Google Shape;163;p20"/>
          <p:cNvSpPr txBox="1"/>
          <p:nvPr/>
        </p:nvSpPr>
        <p:spPr>
          <a:xfrm>
            <a:off x="985838" y="3535637"/>
            <a:ext cx="1814700" cy="23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GB" sz="1550" u="none" cap="none" strike="noStrike">
                <a:solidFill>
                  <a:srgbClr val="111111"/>
                </a:solidFill>
                <a:latin typeface="Titillium Web"/>
                <a:ea typeface="Titillium Web"/>
                <a:cs typeface="Titillium Web"/>
                <a:sym typeface="Titillium Web"/>
              </a:rPr>
              <a:t>Parents/Guardians</a:t>
            </a:r>
            <a:endParaRPr sz="1250">
              <a:latin typeface="Titillium Web"/>
              <a:ea typeface="Titillium Web"/>
              <a:cs typeface="Titillium Web"/>
              <a:sym typeface="Titillium Web"/>
            </a:endParaRPr>
          </a:p>
        </p:txBody>
      </p:sp>
      <p:sp>
        <p:nvSpPr>
          <p:cNvPr id="164" name="Google Shape;164;p20"/>
          <p:cNvSpPr txBox="1"/>
          <p:nvPr/>
        </p:nvSpPr>
        <p:spPr>
          <a:xfrm>
            <a:off x="985838" y="3918497"/>
            <a:ext cx="1814700" cy="23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GB" sz="1550" u="none" cap="none" strike="noStrike">
                <a:solidFill>
                  <a:srgbClr val="111111"/>
                </a:solidFill>
                <a:latin typeface="Titillium Web"/>
                <a:ea typeface="Titillium Web"/>
                <a:cs typeface="Titillium Web"/>
                <a:sym typeface="Titillium Web"/>
              </a:rPr>
              <a:t>Teachers &amp; Staff</a:t>
            </a:r>
            <a:endParaRPr sz="1250">
              <a:latin typeface="Titillium Web"/>
              <a:ea typeface="Titillium Web"/>
              <a:cs typeface="Titillium Web"/>
              <a:sym typeface="Titillium Web"/>
            </a:endParaRPr>
          </a:p>
        </p:txBody>
      </p:sp>
      <p:sp>
        <p:nvSpPr>
          <p:cNvPr id="165" name="Google Shape;165;p20"/>
          <p:cNvSpPr txBox="1"/>
          <p:nvPr/>
        </p:nvSpPr>
        <p:spPr>
          <a:xfrm>
            <a:off x="985851" y="4301350"/>
            <a:ext cx="1953300" cy="23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GB" sz="1550" u="none" cap="none" strike="noStrike">
                <a:solidFill>
                  <a:srgbClr val="111111"/>
                </a:solidFill>
                <a:latin typeface="Titillium Web"/>
                <a:ea typeface="Titillium Web"/>
                <a:cs typeface="Titillium Web"/>
                <a:sym typeface="Titillium Web"/>
              </a:rPr>
              <a:t>School Administration</a:t>
            </a:r>
            <a:endParaRPr sz="1250">
              <a:latin typeface="Titillium Web"/>
              <a:ea typeface="Titillium Web"/>
              <a:cs typeface="Titillium Web"/>
              <a:sym typeface="Titillium Web"/>
            </a:endParaRPr>
          </a:p>
        </p:txBody>
      </p:sp>
      <p:sp>
        <p:nvSpPr>
          <p:cNvPr id="166" name="Google Shape;166;p20"/>
          <p:cNvSpPr txBox="1"/>
          <p:nvPr/>
        </p:nvSpPr>
        <p:spPr>
          <a:xfrm>
            <a:off x="3771900" y="3152777"/>
            <a:ext cx="1814700" cy="23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GB" sz="1550" u="none" cap="none" strike="noStrike">
                <a:solidFill>
                  <a:srgbClr val="111111"/>
                </a:solidFill>
                <a:latin typeface="Titillium Web"/>
                <a:ea typeface="Titillium Web"/>
                <a:cs typeface="Titillium Web"/>
                <a:sym typeface="Titillium Web"/>
              </a:rPr>
              <a:t>Increased security</a:t>
            </a:r>
            <a:endParaRPr sz="1250">
              <a:latin typeface="Titillium Web"/>
              <a:ea typeface="Titillium Web"/>
              <a:cs typeface="Titillium Web"/>
              <a:sym typeface="Titillium Web"/>
            </a:endParaRPr>
          </a:p>
        </p:txBody>
      </p:sp>
      <p:sp>
        <p:nvSpPr>
          <p:cNvPr id="167" name="Google Shape;167;p20"/>
          <p:cNvSpPr txBox="1"/>
          <p:nvPr/>
        </p:nvSpPr>
        <p:spPr>
          <a:xfrm>
            <a:off x="3771900" y="3535637"/>
            <a:ext cx="1814700" cy="57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GB" sz="1550" u="none" cap="none" strike="noStrike">
                <a:solidFill>
                  <a:srgbClr val="111111"/>
                </a:solidFill>
                <a:latin typeface="Titillium Web"/>
                <a:ea typeface="Titillium Web"/>
                <a:cs typeface="Titillium Web"/>
                <a:sym typeface="Titillium Web"/>
              </a:rPr>
              <a:t>Automated attendance</a:t>
            </a:r>
            <a:endParaRPr sz="1250">
              <a:latin typeface="Titillium Web"/>
              <a:ea typeface="Titillium Web"/>
              <a:cs typeface="Titillium Web"/>
              <a:sym typeface="Titillium Web"/>
            </a:endParaRPr>
          </a:p>
        </p:txBody>
      </p:sp>
      <p:sp>
        <p:nvSpPr>
          <p:cNvPr id="168" name="Google Shape;168;p20"/>
          <p:cNvSpPr txBox="1"/>
          <p:nvPr/>
        </p:nvSpPr>
        <p:spPr>
          <a:xfrm>
            <a:off x="3771900" y="4158483"/>
            <a:ext cx="1814700" cy="23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GB" sz="1550" u="none" cap="none" strike="noStrike">
                <a:solidFill>
                  <a:srgbClr val="111111"/>
                </a:solidFill>
                <a:latin typeface="Titillium Web"/>
                <a:ea typeface="Titillium Web"/>
                <a:cs typeface="Titillium Web"/>
                <a:sym typeface="Titillium Web"/>
              </a:rPr>
              <a:t>Efficient access</a:t>
            </a:r>
            <a:endParaRPr sz="1250">
              <a:latin typeface="Titillium Web"/>
              <a:ea typeface="Titillium Web"/>
              <a:cs typeface="Titillium Web"/>
              <a:sym typeface="Titillium Web"/>
            </a:endParaRPr>
          </a:p>
        </p:txBody>
      </p:sp>
      <p:sp>
        <p:nvSpPr>
          <p:cNvPr id="169" name="Google Shape;169;p20"/>
          <p:cNvSpPr txBox="1"/>
          <p:nvPr/>
        </p:nvSpPr>
        <p:spPr>
          <a:xfrm>
            <a:off x="6557963" y="3152777"/>
            <a:ext cx="1814700" cy="23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GB" sz="1550" u="none" cap="none" strike="noStrike">
                <a:solidFill>
                  <a:srgbClr val="111111"/>
                </a:solidFill>
                <a:latin typeface="Titillium Web"/>
                <a:ea typeface="Titillium Web"/>
                <a:cs typeface="Titillium Web"/>
                <a:sym typeface="Titillium Web"/>
              </a:rPr>
              <a:t>Privacy violation</a:t>
            </a:r>
            <a:endParaRPr sz="1250">
              <a:latin typeface="Titillium Web"/>
              <a:ea typeface="Titillium Web"/>
              <a:cs typeface="Titillium Web"/>
              <a:sym typeface="Titillium Web"/>
            </a:endParaRPr>
          </a:p>
        </p:txBody>
      </p:sp>
      <p:sp>
        <p:nvSpPr>
          <p:cNvPr id="170" name="Google Shape;170;p20"/>
          <p:cNvSpPr txBox="1"/>
          <p:nvPr/>
        </p:nvSpPr>
        <p:spPr>
          <a:xfrm>
            <a:off x="6557963" y="3535637"/>
            <a:ext cx="1814700" cy="23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GB" sz="1550" u="none" cap="none" strike="noStrike">
                <a:solidFill>
                  <a:srgbClr val="111111"/>
                </a:solidFill>
                <a:latin typeface="Titillium Web"/>
                <a:ea typeface="Titillium Web"/>
                <a:cs typeface="Titillium Web"/>
                <a:sym typeface="Titillium Web"/>
              </a:rPr>
              <a:t>Potential for bias</a:t>
            </a:r>
            <a:endParaRPr sz="1250">
              <a:latin typeface="Titillium Web"/>
              <a:ea typeface="Titillium Web"/>
              <a:cs typeface="Titillium Web"/>
              <a:sym typeface="Titillium Web"/>
            </a:endParaRPr>
          </a:p>
        </p:txBody>
      </p:sp>
      <p:sp>
        <p:nvSpPr>
          <p:cNvPr id="171" name="Google Shape;171;p20"/>
          <p:cNvSpPr txBox="1"/>
          <p:nvPr/>
        </p:nvSpPr>
        <p:spPr>
          <a:xfrm>
            <a:off x="6557963" y="3918497"/>
            <a:ext cx="1814700" cy="57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GB" sz="1550" u="none" cap="none" strike="noStrike">
                <a:solidFill>
                  <a:srgbClr val="111111"/>
                </a:solidFill>
                <a:latin typeface="Titillium Web"/>
                <a:ea typeface="Titillium Web"/>
                <a:cs typeface="Titillium Web"/>
                <a:sym typeface="Titillium Web"/>
              </a:rPr>
              <a:t>Normali</a:t>
            </a:r>
            <a:r>
              <a:rPr lang="en-GB" sz="1550">
                <a:solidFill>
                  <a:srgbClr val="111111"/>
                </a:solidFill>
                <a:latin typeface="Titillium Web"/>
                <a:ea typeface="Titillium Web"/>
                <a:cs typeface="Titillium Web"/>
                <a:sym typeface="Titillium Web"/>
              </a:rPr>
              <a:t>s</a:t>
            </a:r>
            <a:r>
              <a:rPr i="0" lang="en-GB" sz="1550" u="none" cap="none" strike="noStrike">
                <a:solidFill>
                  <a:srgbClr val="111111"/>
                </a:solidFill>
                <a:latin typeface="Titillium Web"/>
                <a:ea typeface="Titillium Web"/>
                <a:cs typeface="Titillium Web"/>
                <a:sym typeface="Titillium Web"/>
              </a:rPr>
              <a:t>ation of surveillance</a:t>
            </a:r>
            <a:endParaRPr sz="1250">
              <a:latin typeface="Titillium Web"/>
              <a:ea typeface="Titillium Web"/>
              <a:cs typeface="Titillium Web"/>
              <a:sym typeface="Titillium Web"/>
            </a:endParaRPr>
          </a:p>
        </p:txBody>
      </p:sp>
      <p:sp>
        <p:nvSpPr>
          <p:cNvPr id="172" name="Google Shape;172;p20"/>
          <p:cNvSpPr txBox="1"/>
          <p:nvPr/>
        </p:nvSpPr>
        <p:spPr>
          <a:xfrm>
            <a:off x="771525" y="3138489"/>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5BADDB"/>
                </a:solidFill>
                <a:latin typeface="Inter"/>
                <a:ea typeface="Inter"/>
                <a:cs typeface="Inter"/>
                <a:sym typeface="Inter"/>
              </a:rPr>
              <a:t>•</a:t>
            </a:r>
            <a:endParaRPr sz="1050"/>
          </a:p>
        </p:txBody>
      </p:sp>
      <p:sp>
        <p:nvSpPr>
          <p:cNvPr id="173" name="Google Shape;173;p20"/>
          <p:cNvSpPr txBox="1"/>
          <p:nvPr/>
        </p:nvSpPr>
        <p:spPr>
          <a:xfrm>
            <a:off x="771525" y="3521350"/>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5BADDB"/>
                </a:solidFill>
                <a:latin typeface="Inter"/>
                <a:ea typeface="Inter"/>
                <a:cs typeface="Inter"/>
                <a:sym typeface="Inter"/>
              </a:rPr>
              <a:t>•</a:t>
            </a:r>
            <a:endParaRPr sz="1050"/>
          </a:p>
        </p:txBody>
      </p:sp>
      <p:sp>
        <p:nvSpPr>
          <p:cNvPr id="174" name="Google Shape;174;p20"/>
          <p:cNvSpPr txBox="1"/>
          <p:nvPr/>
        </p:nvSpPr>
        <p:spPr>
          <a:xfrm>
            <a:off x="771525" y="3904210"/>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5BADDB"/>
                </a:solidFill>
                <a:latin typeface="Inter"/>
                <a:ea typeface="Inter"/>
                <a:cs typeface="Inter"/>
                <a:sym typeface="Inter"/>
              </a:rPr>
              <a:t>•</a:t>
            </a:r>
            <a:endParaRPr sz="1050"/>
          </a:p>
        </p:txBody>
      </p:sp>
      <p:sp>
        <p:nvSpPr>
          <p:cNvPr id="175" name="Google Shape;175;p20"/>
          <p:cNvSpPr txBox="1"/>
          <p:nvPr/>
        </p:nvSpPr>
        <p:spPr>
          <a:xfrm>
            <a:off x="771525" y="4287071"/>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5BADDB"/>
                </a:solidFill>
                <a:latin typeface="Inter"/>
                <a:ea typeface="Inter"/>
                <a:cs typeface="Inter"/>
                <a:sym typeface="Inter"/>
              </a:rPr>
              <a:t>•</a:t>
            </a:r>
            <a:endParaRPr sz="1050"/>
          </a:p>
        </p:txBody>
      </p:sp>
      <p:sp>
        <p:nvSpPr>
          <p:cNvPr id="176" name="Google Shape;176;p20"/>
          <p:cNvSpPr txBox="1"/>
          <p:nvPr/>
        </p:nvSpPr>
        <p:spPr>
          <a:xfrm>
            <a:off x="3557588" y="3138489"/>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9CCC3C"/>
                </a:solidFill>
                <a:latin typeface="Inter"/>
                <a:ea typeface="Inter"/>
                <a:cs typeface="Inter"/>
                <a:sym typeface="Inter"/>
              </a:rPr>
              <a:t>•</a:t>
            </a:r>
            <a:endParaRPr sz="1050"/>
          </a:p>
        </p:txBody>
      </p:sp>
      <p:sp>
        <p:nvSpPr>
          <p:cNvPr id="177" name="Google Shape;177;p20"/>
          <p:cNvSpPr txBox="1"/>
          <p:nvPr/>
        </p:nvSpPr>
        <p:spPr>
          <a:xfrm>
            <a:off x="3557588" y="3521350"/>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9CCC3C"/>
                </a:solidFill>
                <a:latin typeface="Inter"/>
                <a:ea typeface="Inter"/>
                <a:cs typeface="Inter"/>
                <a:sym typeface="Inter"/>
              </a:rPr>
              <a:t>•</a:t>
            </a:r>
            <a:endParaRPr sz="1050"/>
          </a:p>
        </p:txBody>
      </p:sp>
      <p:sp>
        <p:nvSpPr>
          <p:cNvPr id="178" name="Google Shape;178;p20"/>
          <p:cNvSpPr txBox="1"/>
          <p:nvPr/>
        </p:nvSpPr>
        <p:spPr>
          <a:xfrm>
            <a:off x="3557588" y="4144196"/>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9CCC3C"/>
                </a:solidFill>
                <a:latin typeface="Inter"/>
                <a:ea typeface="Inter"/>
                <a:cs typeface="Inter"/>
                <a:sym typeface="Inter"/>
              </a:rPr>
              <a:t>•</a:t>
            </a:r>
            <a:endParaRPr sz="1050"/>
          </a:p>
        </p:txBody>
      </p:sp>
      <p:sp>
        <p:nvSpPr>
          <p:cNvPr id="179" name="Google Shape;179;p20"/>
          <p:cNvSpPr txBox="1"/>
          <p:nvPr/>
        </p:nvSpPr>
        <p:spPr>
          <a:xfrm>
            <a:off x="6343650" y="3138489"/>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E85C68"/>
                </a:solidFill>
                <a:latin typeface="Inter"/>
                <a:ea typeface="Inter"/>
                <a:cs typeface="Inter"/>
                <a:sym typeface="Inter"/>
              </a:rPr>
              <a:t>•</a:t>
            </a:r>
            <a:endParaRPr sz="1050"/>
          </a:p>
        </p:txBody>
      </p:sp>
      <p:sp>
        <p:nvSpPr>
          <p:cNvPr id="180" name="Google Shape;180;p20"/>
          <p:cNvSpPr txBox="1"/>
          <p:nvPr/>
        </p:nvSpPr>
        <p:spPr>
          <a:xfrm>
            <a:off x="6343650" y="3521350"/>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E85C68"/>
                </a:solidFill>
                <a:latin typeface="Inter"/>
                <a:ea typeface="Inter"/>
                <a:cs typeface="Inter"/>
                <a:sym typeface="Inter"/>
              </a:rPr>
              <a:t>•</a:t>
            </a:r>
            <a:endParaRPr sz="1050"/>
          </a:p>
        </p:txBody>
      </p:sp>
      <p:sp>
        <p:nvSpPr>
          <p:cNvPr id="181" name="Google Shape;181;p20"/>
          <p:cNvSpPr txBox="1"/>
          <p:nvPr/>
        </p:nvSpPr>
        <p:spPr>
          <a:xfrm>
            <a:off x="6343650" y="3904210"/>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E85C68"/>
                </a:solidFill>
                <a:latin typeface="Inter"/>
                <a:ea typeface="Inter"/>
                <a:cs typeface="Inter"/>
                <a:sym typeface="Inter"/>
              </a:rPr>
              <a:t>•</a:t>
            </a:r>
            <a:endParaRPr sz="1050"/>
          </a:p>
        </p:txBody>
      </p:sp>
      <p:pic>
        <p:nvPicPr>
          <p:cNvPr id="182" name="Google Shape;182;p20" title="NCDS_LOGO_RGB_01.png"/>
          <p:cNvPicPr preferRelativeResize="0"/>
          <p:nvPr/>
        </p:nvPicPr>
        <p:blipFill>
          <a:blip r:embed="rId11">
            <a:alphaModFix/>
          </a:blip>
          <a:stretch>
            <a:fillRect/>
          </a:stretch>
        </p:blipFill>
        <p:spPr>
          <a:xfrm>
            <a:off x="8252325" y="24275"/>
            <a:ext cx="855974" cy="856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p:nvPr/>
        </p:nvSpPr>
        <p:spPr>
          <a:xfrm>
            <a:off x="9075" y="0"/>
            <a:ext cx="9144000" cy="89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image.png" id="188" name="Google Shape;188;p21"/>
          <p:cNvPicPr preferRelativeResize="0"/>
          <p:nvPr/>
        </p:nvPicPr>
        <p:blipFill rotWithShape="1">
          <a:blip r:embed="rId3">
            <a:alphaModFix/>
          </a:blip>
          <a:srcRect b="0" l="0" r="0" t="0"/>
          <a:stretch/>
        </p:blipFill>
        <p:spPr>
          <a:xfrm>
            <a:off x="500063" y="2245520"/>
            <a:ext cx="2571750" cy="2745879"/>
          </a:xfrm>
          <a:prstGeom prst="rect">
            <a:avLst/>
          </a:prstGeom>
          <a:noFill/>
          <a:ln>
            <a:noFill/>
          </a:ln>
        </p:spPr>
      </p:pic>
      <p:pic>
        <p:nvPicPr>
          <p:cNvPr descr="image.png" id="189" name="Google Shape;189;p21"/>
          <p:cNvPicPr preferRelativeResize="0"/>
          <p:nvPr/>
        </p:nvPicPr>
        <p:blipFill rotWithShape="1">
          <a:blip r:embed="rId4">
            <a:alphaModFix/>
          </a:blip>
          <a:srcRect b="0" l="0" r="0" t="0"/>
          <a:stretch/>
        </p:blipFill>
        <p:spPr>
          <a:xfrm>
            <a:off x="3286125" y="2245520"/>
            <a:ext cx="2571750" cy="2745879"/>
          </a:xfrm>
          <a:prstGeom prst="rect">
            <a:avLst/>
          </a:prstGeom>
          <a:noFill/>
          <a:ln>
            <a:noFill/>
          </a:ln>
        </p:spPr>
      </p:pic>
      <p:pic>
        <p:nvPicPr>
          <p:cNvPr descr="image.png" id="190" name="Google Shape;190;p21"/>
          <p:cNvPicPr preferRelativeResize="0"/>
          <p:nvPr/>
        </p:nvPicPr>
        <p:blipFill rotWithShape="1">
          <a:blip r:embed="rId5">
            <a:alphaModFix/>
          </a:blip>
          <a:srcRect b="0" l="0" r="0" t="0"/>
          <a:stretch/>
        </p:blipFill>
        <p:spPr>
          <a:xfrm>
            <a:off x="6072188" y="2245520"/>
            <a:ext cx="2571750" cy="2745879"/>
          </a:xfrm>
          <a:prstGeom prst="rect">
            <a:avLst/>
          </a:prstGeom>
          <a:noFill/>
          <a:ln>
            <a:noFill/>
          </a:ln>
        </p:spPr>
      </p:pic>
      <p:sp>
        <p:nvSpPr>
          <p:cNvPr id="191" name="Google Shape;191;p21"/>
          <p:cNvSpPr txBox="1"/>
          <p:nvPr/>
        </p:nvSpPr>
        <p:spPr>
          <a:xfrm>
            <a:off x="0" y="238125"/>
            <a:ext cx="9144000" cy="429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2788">
                <a:solidFill>
                  <a:schemeClr val="dk1"/>
                </a:solidFill>
                <a:latin typeface="Titillium Web"/>
                <a:ea typeface="Titillium Web"/>
                <a:cs typeface="Titillium Web"/>
                <a:sym typeface="Titillium Web"/>
              </a:rPr>
              <a:t>Self-driving cars making decisions</a:t>
            </a:r>
            <a:endParaRPr sz="1250">
              <a:solidFill>
                <a:schemeClr val="dk1"/>
              </a:solidFill>
              <a:latin typeface="Titillium Web"/>
              <a:ea typeface="Titillium Web"/>
              <a:cs typeface="Titillium Web"/>
              <a:sym typeface="Titillium Web"/>
            </a:endParaRPr>
          </a:p>
        </p:txBody>
      </p:sp>
      <p:sp>
        <p:nvSpPr>
          <p:cNvPr id="192" name="Google Shape;192;p21"/>
          <p:cNvSpPr txBox="1"/>
          <p:nvPr/>
        </p:nvSpPr>
        <p:spPr>
          <a:xfrm>
            <a:off x="2093263" y="1203885"/>
            <a:ext cx="5957700" cy="394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GB" sz="2563" u="none" cap="none" strike="noStrike">
                <a:solidFill>
                  <a:srgbClr val="111111"/>
                </a:solidFill>
                <a:latin typeface="Titillium Web"/>
                <a:ea typeface="Titillium Web"/>
                <a:cs typeface="Titillium Web"/>
                <a:sym typeface="Titillium Web"/>
              </a:rPr>
              <a:t>Ethical Issue: </a:t>
            </a:r>
            <a:r>
              <a:rPr b="1" lang="en-GB" sz="2563">
                <a:solidFill>
                  <a:srgbClr val="111111"/>
                </a:solidFill>
                <a:latin typeface="Titillium Web"/>
                <a:ea typeface="Titillium Web"/>
                <a:cs typeface="Titillium Web"/>
                <a:sym typeface="Titillium Web"/>
              </a:rPr>
              <a:t>Cultural &amp; Social</a:t>
            </a:r>
            <a:endParaRPr sz="1250">
              <a:latin typeface="Titillium Web"/>
              <a:ea typeface="Titillium Web"/>
              <a:cs typeface="Titillium Web"/>
              <a:sym typeface="Titillium Web"/>
            </a:endParaRPr>
          </a:p>
        </p:txBody>
      </p:sp>
      <p:pic>
        <p:nvPicPr>
          <p:cNvPr descr="image.png" id="193" name="Google Shape;193;p21"/>
          <p:cNvPicPr preferRelativeResize="0"/>
          <p:nvPr/>
        </p:nvPicPr>
        <p:blipFill rotWithShape="1">
          <a:blip r:embed="rId6">
            <a:alphaModFix/>
          </a:blip>
          <a:srcRect b="0" l="0" r="0" t="0"/>
          <a:stretch/>
        </p:blipFill>
        <p:spPr>
          <a:xfrm>
            <a:off x="1101923" y="1119557"/>
            <a:ext cx="803672" cy="642937"/>
          </a:xfrm>
          <a:prstGeom prst="rect">
            <a:avLst/>
          </a:prstGeom>
          <a:noFill/>
          <a:ln>
            <a:noFill/>
          </a:ln>
        </p:spPr>
      </p:pic>
      <p:pic>
        <p:nvPicPr>
          <p:cNvPr descr="image.png" id="194" name="Google Shape;194;p21"/>
          <p:cNvPicPr preferRelativeResize="0"/>
          <p:nvPr/>
        </p:nvPicPr>
        <p:blipFill rotWithShape="1">
          <a:blip r:embed="rId7">
            <a:alphaModFix/>
          </a:blip>
          <a:srcRect b="0" l="0" r="0" t="0"/>
          <a:stretch/>
        </p:blipFill>
        <p:spPr>
          <a:xfrm>
            <a:off x="1101923" y="1280282"/>
            <a:ext cx="803672" cy="321469"/>
          </a:xfrm>
          <a:prstGeom prst="rect">
            <a:avLst/>
          </a:prstGeom>
          <a:noFill/>
          <a:ln>
            <a:noFill/>
          </a:ln>
        </p:spPr>
      </p:pic>
      <p:pic>
        <p:nvPicPr>
          <p:cNvPr descr="image.png" id="195" name="Google Shape;195;p21"/>
          <p:cNvPicPr preferRelativeResize="0"/>
          <p:nvPr/>
        </p:nvPicPr>
        <p:blipFill rotWithShape="1">
          <a:blip r:embed="rId8">
            <a:alphaModFix/>
          </a:blip>
          <a:srcRect b="0" l="0" r="0" t="0"/>
          <a:stretch/>
        </p:blipFill>
        <p:spPr>
          <a:xfrm>
            <a:off x="946547" y="2452689"/>
            <a:ext cx="285750" cy="228600"/>
          </a:xfrm>
          <a:prstGeom prst="rect">
            <a:avLst/>
          </a:prstGeom>
          <a:noFill/>
          <a:ln>
            <a:noFill/>
          </a:ln>
        </p:spPr>
      </p:pic>
      <p:sp>
        <p:nvSpPr>
          <p:cNvPr id="196" name="Google Shape;196;p21"/>
          <p:cNvSpPr txBox="1"/>
          <p:nvPr/>
        </p:nvSpPr>
        <p:spPr>
          <a:xfrm>
            <a:off x="1339453" y="2445545"/>
            <a:ext cx="1350300" cy="273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GB" sz="1775" u="none" cap="none" strike="noStrike">
                <a:solidFill>
                  <a:srgbClr val="FFFFFF"/>
                </a:solidFill>
                <a:latin typeface="Titillium Web"/>
                <a:ea typeface="Titillium Web"/>
                <a:cs typeface="Titillium Web"/>
                <a:sym typeface="Titillium Web"/>
              </a:rPr>
              <a:t>Stakeholders</a:t>
            </a:r>
            <a:endParaRPr sz="1250">
              <a:latin typeface="Titillium Web"/>
              <a:ea typeface="Titillium Web"/>
              <a:cs typeface="Titillium Web"/>
              <a:sym typeface="Titillium Web"/>
            </a:endParaRPr>
          </a:p>
        </p:txBody>
      </p:sp>
      <p:pic>
        <p:nvPicPr>
          <p:cNvPr descr="image.png" id="197" name="Google Shape;197;p21"/>
          <p:cNvPicPr preferRelativeResize="0"/>
          <p:nvPr/>
        </p:nvPicPr>
        <p:blipFill rotWithShape="1">
          <a:blip r:embed="rId9">
            <a:alphaModFix/>
          </a:blip>
          <a:srcRect b="0" l="0" r="0" t="0"/>
          <a:stretch/>
        </p:blipFill>
        <p:spPr>
          <a:xfrm>
            <a:off x="3993356" y="2452689"/>
            <a:ext cx="228600" cy="228600"/>
          </a:xfrm>
          <a:prstGeom prst="rect">
            <a:avLst/>
          </a:prstGeom>
          <a:noFill/>
          <a:ln>
            <a:noFill/>
          </a:ln>
        </p:spPr>
      </p:pic>
      <p:sp>
        <p:nvSpPr>
          <p:cNvPr id="198" name="Google Shape;198;p21"/>
          <p:cNvSpPr txBox="1"/>
          <p:nvPr/>
        </p:nvSpPr>
        <p:spPr>
          <a:xfrm>
            <a:off x="4329113" y="2445545"/>
            <a:ext cx="862800" cy="273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GB" sz="1775" u="none" cap="none" strike="noStrike">
                <a:solidFill>
                  <a:srgbClr val="FFFFFF"/>
                </a:solidFill>
                <a:latin typeface="Titillium Web"/>
                <a:ea typeface="Titillium Web"/>
                <a:cs typeface="Titillium Web"/>
                <a:sym typeface="Titillium Web"/>
              </a:rPr>
              <a:t>Benefits</a:t>
            </a:r>
            <a:endParaRPr sz="1250">
              <a:latin typeface="Titillium Web"/>
              <a:ea typeface="Titillium Web"/>
              <a:cs typeface="Titillium Web"/>
              <a:sym typeface="Titillium Web"/>
            </a:endParaRPr>
          </a:p>
        </p:txBody>
      </p:sp>
      <p:pic>
        <p:nvPicPr>
          <p:cNvPr descr="image.png" id="199" name="Google Shape;199;p21"/>
          <p:cNvPicPr preferRelativeResize="0"/>
          <p:nvPr/>
        </p:nvPicPr>
        <p:blipFill rotWithShape="1">
          <a:blip r:embed="rId10">
            <a:alphaModFix/>
          </a:blip>
          <a:srcRect b="0" l="0" r="0" t="0"/>
          <a:stretch/>
        </p:blipFill>
        <p:spPr>
          <a:xfrm>
            <a:off x="6643688" y="2452689"/>
            <a:ext cx="228600" cy="228600"/>
          </a:xfrm>
          <a:prstGeom prst="rect">
            <a:avLst/>
          </a:prstGeom>
          <a:noFill/>
          <a:ln>
            <a:noFill/>
          </a:ln>
        </p:spPr>
      </p:pic>
      <p:sp>
        <p:nvSpPr>
          <p:cNvPr id="200" name="Google Shape;200;p21"/>
          <p:cNvSpPr txBox="1"/>
          <p:nvPr/>
        </p:nvSpPr>
        <p:spPr>
          <a:xfrm>
            <a:off x="6979444" y="2445545"/>
            <a:ext cx="1147800" cy="273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GB" sz="1775" u="none" cap="none" strike="noStrike">
                <a:solidFill>
                  <a:srgbClr val="FFFFFF"/>
                </a:solidFill>
                <a:latin typeface="Titillium Web"/>
                <a:ea typeface="Titillium Web"/>
                <a:cs typeface="Titillium Web"/>
                <a:sym typeface="Titillium Web"/>
              </a:rPr>
              <a:t>Drawbacks</a:t>
            </a:r>
            <a:endParaRPr sz="1250">
              <a:latin typeface="Titillium Web"/>
              <a:ea typeface="Titillium Web"/>
              <a:cs typeface="Titillium Web"/>
              <a:sym typeface="Titillium Web"/>
            </a:endParaRPr>
          </a:p>
        </p:txBody>
      </p:sp>
      <p:sp>
        <p:nvSpPr>
          <p:cNvPr id="201" name="Google Shape;201;p21"/>
          <p:cNvSpPr txBox="1"/>
          <p:nvPr/>
        </p:nvSpPr>
        <p:spPr>
          <a:xfrm>
            <a:off x="985838" y="2961339"/>
            <a:ext cx="1814700" cy="23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GB" sz="1550">
                <a:solidFill>
                  <a:srgbClr val="111111"/>
                </a:solidFill>
                <a:latin typeface="Titillium Web"/>
                <a:ea typeface="Titillium Web"/>
                <a:cs typeface="Titillium Web"/>
                <a:sym typeface="Titillium Web"/>
              </a:rPr>
              <a:t>Passengers</a:t>
            </a:r>
            <a:endParaRPr sz="1250">
              <a:latin typeface="Titillium Web"/>
              <a:ea typeface="Titillium Web"/>
              <a:cs typeface="Titillium Web"/>
              <a:sym typeface="Titillium Web"/>
            </a:endParaRPr>
          </a:p>
        </p:txBody>
      </p:sp>
      <p:sp>
        <p:nvSpPr>
          <p:cNvPr id="202" name="Google Shape;202;p21"/>
          <p:cNvSpPr txBox="1"/>
          <p:nvPr/>
        </p:nvSpPr>
        <p:spPr>
          <a:xfrm>
            <a:off x="985838" y="3344200"/>
            <a:ext cx="1814700" cy="23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GB" sz="1550">
                <a:solidFill>
                  <a:srgbClr val="111111"/>
                </a:solidFill>
                <a:latin typeface="Titillium Web"/>
                <a:ea typeface="Titillium Web"/>
                <a:cs typeface="Titillium Web"/>
                <a:sym typeface="Titillium Web"/>
              </a:rPr>
              <a:t>Pedestrians</a:t>
            </a:r>
            <a:endParaRPr sz="1250">
              <a:latin typeface="Titillium Web"/>
              <a:ea typeface="Titillium Web"/>
              <a:cs typeface="Titillium Web"/>
              <a:sym typeface="Titillium Web"/>
            </a:endParaRPr>
          </a:p>
        </p:txBody>
      </p:sp>
      <p:sp>
        <p:nvSpPr>
          <p:cNvPr id="203" name="Google Shape;203;p21"/>
          <p:cNvSpPr txBox="1"/>
          <p:nvPr/>
        </p:nvSpPr>
        <p:spPr>
          <a:xfrm>
            <a:off x="985838" y="3727060"/>
            <a:ext cx="1814700" cy="23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GB" sz="1550">
                <a:solidFill>
                  <a:srgbClr val="111111"/>
                </a:solidFill>
                <a:latin typeface="Titillium Web"/>
                <a:ea typeface="Titillium Web"/>
                <a:cs typeface="Titillium Web"/>
                <a:sym typeface="Titillium Web"/>
              </a:rPr>
              <a:t>Other drivers</a:t>
            </a:r>
            <a:endParaRPr sz="1250">
              <a:latin typeface="Titillium Web"/>
              <a:ea typeface="Titillium Web"/>
              <a:cs typeface="Titillium Web"/>
              <a:sym typeface="Titillium Web"/>
            </a:endParaRPr>
          </a:p>
        </p:txBody>
      </p:sp>
      <p:sp>
        <p:nvSpPr>
          <p:cNvPr id="204" name="Google Shape;204;p21"/>
          <p:cNvSpPr txBox="1"/>
          <p:nvPr/>
        </p:nvSpPr>
        <p:spPr>
          <a:xfrm>
            <a:off x="985851" y="4109913"/>
            <a:ext cx="1953300" cy="23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GB" sz="1550">
                <a:solidFill>
                  <a:srgbClr val="111111"/>
                </a:solidFill>
                <a:latin typeface="Titillium Web"/>
                <a:ea typeface="Titillium Web"/>
                <a:cs typeface="Titillium Web"/>
                <a:sym typeface="Titillium Web"/>
              </a:rPr>
              <a:t>Car manufacturers</a:t>
            </a:r>
            <a:endParaRPr sz="1250">
              <a:latin typeface="Titillium Web"/>
              <a:ea typeface="Titillium Web"/>
              <a:cs typeface="Titillium Web"/>
              <a:sym typeface="Titillium Web"/>
            </a:endParaRPr>
          </a:p>
        </p:txBody>
      </p:sp>
      <p:sp>
        <p:nvSpPr>
          <p:cNvPr id="205" name="Google Shape;205;p21"/>
          <p:cNvSpPr txBox="1"/>
          <p:nvPr/>
        </p:nvSpPr>
        <p:spPr>
          <a:xfrm>
            <a:off x="3708400" y="2989188"/>
            <a:ext cx="2085900" cy="57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GB" sz="1550">
                <a:solidFill>
                  <a:srgbClr val="111111"/>
                </a:solidFill>
                <a:latin typeface="Titillium Web"/>
                <a:ea typeface="Titillium Web"/>
                <a:cs typeface="Titillium Web"/>
                <a:sym typeface="Titillium Web"/>
              </a:rPr>
              <a:t>Potential for significantly </a:t>
            </a:r>
            <a:r>
              <a:rPr lang="en-GB" sz="1550">
                <a:solidFill>
                  <a:srgbClr val="111111"/>
                </a:solidFill>
                <a:latin typeface="Titillium Web"/>
                <a:ea typeface="Titillium Web"/>
                <a:cs typeface="Titillium Web"/>
                <a:sym typeface="Titillium Web"/>
              </a:rPr>
              <a:t>reduce</a:t>
            </a:r>
            <a:r>
              <a:rPr lang="en-GB" sz="1550">
                <a:solidFill>
                  <a:srgbClr val="111111"/>
                </a:solidFill>
                <a:latin typeface="Titillium Web"/>
                <a:ea typeface="Titillium Web"/>
                <a:cs typeface="Titillium Web"/>
                <a:sym typeface="Titillium Web"/>
              </a:rPr>
              <a:t> accidents</a:t>
            </a:r>
            <a:endParaRPr sz="1250">
              <a:latin typeface="Titillium Web"/>
              <a:ea typeface="Titillium Web"/>
              <a:cs typeface="Titillium Web"/>
              <a:sym typeface="Titillium Web"/>
            </a:endParaRPr>
          </a:p>
        </p:txBody>
      </p:sp>
      <p:sp>
        <p:nvSpPr>
          <p:cNvPr id="206" name="Google Shape;206;p21"/>
          <p:cNvSpPr txBox="1"/>
          <p:nvPr/>
        </p:nvSpPr>
        <p:spPr>
          <a:xfrm>
            <a:off x="3708313" y="3645450"/>
            <a:ext cx="1814700" cy="57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GB" sz="1550">
                <a:solidFill>
                  <a:srgbClr val="111111"/>
                </a:solidFill>
                <a:latin typeface="Titillium Web"/>
                <a:ea typeface="Titillium Web"/>
                <a:cs typeface="Titillium Web"/>
                <a:sym typeface="Titillium Web"/>
              </a:rPr>
              <a:t>Increased mobility for those unable to drive</a:t>
            </a:r>
            <a:endParaRPr sz="1250">
              <a:latin typeface="Titillium Web"/>
              <a:ea typeface="Titillium Web"/>
              <a:cs typeface="Titillium Web"/>
              <a:sym typeface="Titillium Web"/>
            </a:endParaRPr>
          </a:p>
        </p:txBody>
      </p:sp>
      <p:sp>
        <p:nvSpPr>
          <p:cNvPr id="207" name="Google Shape;207;p21"/>
          <p:cNvSpPr txBox="1"/>
          <p:nvPr/>
        </p:nvSpPr>
        <p:spPr>
          <a:xfrm>
            <a:off x="6557963" y="3566035"/>
            <a:ext cx="1814700" cy="57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GB" sz="1550">
                <a:solidFill>
                  <a:srgbClr val="111111"/>
                </a:solidFill>
                <a:latin typeface="Titillium Web"/>
                <a:ea typeface="Titillium Web"/>
                <a:cs typeface="Titillium Web"/>
                <a:sym typeface="Titillium Web"/>
              </a:rPr>
              <a:t>Liability issues in case of accidents</a:t>
            </a:r>
            <a:endParaRPr sz="1250">
              <a:latin typeface="Titillium Web"/>
              <a:ea typeface="Titillium Web"/>
              <a:cs typeface="Titillium Web"/>
              <a:sym typeface="Titillium Web"/>
            </a:endParaRPr>
          </a:p>
        </p:txBody>
      </p:sp>
      <p:sp>
        <p:nvSpPr>
          <p:cNvPr id="208" name="Google Shape;208;p21"/>
          <p:cNvSpPr txBox="1"/>
          <p:nvPr/>
        </p:nvSpPr>
        <p:spPr>
          <a:xfrm>
            <a:off x="771525" y="2947052"/>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5BADDB"/>
                </a:solidFill>
                <a:latin typeface="Inter"/>
                <a:ea typeface="Inter"/>
                <a:cs typeface="Inter"/>
                <a:sym typeface="Inter"/>
              </a:rPr>
              <a:t>•</a:t>
            </a:r>
            <a:endParaRPr sz="1050"/>
          </a:p>
        </p:txBody>
      </p:sp>
      <p:sp>
        <p:nvSpPr>
          <p:cNvPr id="209" name="Google Shape;209;p21"/>
          <p:cNvSpPr txBox="1"/>
          <p:nvPr/>
        </p:nvSpPr>
        <p:spPr>
          <a:xfrm>
            <a:off x="771525" y="3329912"/>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5BADDB"/>
                </a:solidFill>
                <a:latin typeface="Inter"/>
                <a:ea typeface="Inter"/>
                <a:cs typeface="Inter"/>
                <a:sym typeface="Inter"/>
              </a:rPr>
              <a:t>•</a:t>
            </a:r>
            <a:endParaRPr sz="1050"/>
          </a:p>
        </p:txBody>
      </p:sp>
      <p:sp>
        <p:nvSpPr>
          <p:cNvPr id="210" name="Google Shape;210;p21"/>
          <p:cNvSpPr txBox="1"/>
          <p:nvPr/>
        </p:nvSpPr>
        <p:spPr>
          <a:xfrm>
            <a:off x="771525" y="3712772"/>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5BADDB"/>
                </a:solidFill>
                <a:latin typeface="Inter"/>
                <a:ea typeface="Inter"/>
                <a:cs typeface="Inter"/>
                <a:sym typeface="Inter"/>
              </a:rPr>
              <a:t>•</a:t>
            </a:r>
            <a:endParaRPr sz="1050"/>
          </a:p>
        </p:txBody>
      </p:sp>
      <p:sp>
        <p:nvSpPr>
          <p:cNvPr id="211" name="Google Shape;211;p21"/>
          <p:cNvSpPr txBox="1"/>
          <p:nvPr/>
        </p:nvSpPr>
        <p:spPr>
          <a:xfrm>
            <a:off x="771525" y="4095633"/>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5BADDB"/>
                </a:solidFill>
                <a:latin typeface="Inter"/>
                <a:ea typeface="Inter"/>
                <a:cs typeface="Inter"/>
                <a:sym typeface="Inter"/>
              </a:rPr>
              <a:t>•</a:t>
            </a:r>
            <a:endParaRPr sz="1050"/>
          </a:p>
        </p:txBody>
      </p:sp>
      <p:sp>
        <p:nvSpPr>
          <p:cNvPr id="212" name="Google Shape;212;p21"/>
          <p:cNvSpPr txBox="1"/>
          <p:nvPr/>
        </p:nvSpPr>
        <p:spPr>
          <a:xfrm>
            <a:off x="3494088" y="2974902"/>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9CCC3C"/>
                </a:solidFill>
                <a:latin typeface="Inter"/>
                <a:ea typeface="Inter"/>
                <a:cs typeface="Inter"/>
                <a:sym typeface="Inter"/>
              </a:rPr>
              <a:t>•</a:t>
            </a:r>
            <a:endParaRPr sz="1050"/>
          </a:p>
        </p:txBody>
      </p:sp>
      <p:sp>
        <p:nvSpPr>
          <p:cNvPr id="213" name="Google Shape;213;p21"/>
          <p:cNvSpPr txBox="1"/>
          <p:nvPr/>
        </p:nvSpPr>
        <p:spPr>
          <a:xfrm>
            <a:off x="3494000" y="3631162"/>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9CCC3C"/>
                </a:solidFill>
                <a:latin typeface="Inter"/>
                <a:ea typeface="Inter"/>
                <a:cs typeface="Inter"/>
                <a:sym typeface="Inter"/>
              </a:rPr>
              <a:t>•</a:t>
            </a:r>
            <a:endParaRPr sz="1050"/>
          </a:p>
        </p:txBody>
      </p:sp>
      <p:sp>
        <p:nvSpPr>
          <p:cNvPr id="214" name="Google Shape;214;p21"/>
          <p:cNvSpPr txBox="1"/>
          <p:nvPr/>
        </p:nvSpPr>
        <p:spPr>
          <a:xfrm>
            <a:off x="3494000" y="4215621"/>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9CCC3C"/>
                </a:solidFill>
                <a:latin typeface="Inter"/>
                <a:ea typeface="Inter"/>
                <a:cs typeface="Inter"/>
                <a:sym typeface="Inter"/>
              </a:rPr>
              <a:t>•</a:t>
            </a:r>
            <a:endParaRPr sz="1050"/>
          </a:p>
        </p:txBody>
      </p:sp>
      <p:sp>
        <p:nvSpPr>
          <p:cNvPr id="215" name="Google Shape;215;p21"/>
          <p:cNvSpPr txBox="1"/>
          <p:nvPr/>
        </p:nvSpPr>
        <p:spPr>
          <a:xfrm>
            <a:off x="6343650" y="2887673"/>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E85C68"/>
                </a:solidFill>
                <a:latin typeface="Inter"/>
                <a:ea typeface="Inter"/>
                <a:cs typeface="Inter"/>
                <a:sym typeface="Inter"/>
              </a:rPr>
              <a:t>•</a:t>
            </a:r>
            <a:endParaRPr sz="1050"/>
          </a:p>
        </p:txBody>
      </p:sp>
      <p:sp>
        <p:nvSpPr>
          <p:cNvPr id="216" name="Google Shape;216;p21"/>
          <p:cNvSpPr txBox="1"/>
          <p:nvPr/>
        </p:nvSpPr>
        <p:spPr>
          <a:xfrm>
            <a:off x="6343450" y="3533920"/>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E85C68"/>
                </a:solidFill>
                <a:latin typeface="Inter"/>
                <a:ea typeface="Inter"/>
                <a:cs typeface="Inter"/>
                <a:sym typeface="Inter"/>
              </a:rPr>
              <a:t>•</a:t>
            </a:r>
            <a:endParaRPr sz="1050"/>
          </a:p>
        </p:txBody>
      </p:sp>
      <p:sp>
        <p:nvSpPr>
          <p:cNvPr id="217" name="Google Shape;217;p21"/>
          <p:cNvSpPr txBox="1"/>
          <p:nvPr/>
        </p:nvSpPr>
        <p:spPr>
          <a:xfrm>
            <a:off x="6343650" y="4118994"/>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E85C68"/>
                </a:solidFill>
                <a:latin typeface="Inter"/>
                <a:ea typeface="Inter"/>
                <a:cs typeface="Inter"/>
                <a:sym typeface="Inter"/>
              </a:rPr>
              <a:t>•</a:t>
            </a:r>
            <a:endParaRPr sz="1050"/>
          </a:p>
        </p:txBody>
      </p:sp>
      <p:pic>
        <p:nvPicPr>
          <p:cNvPr id="218" name="Google Shape;218;p21" title="NCDS_LOGO_RGB_01.png"/>
          <p:cNvPicPr preferRelativeResize="0"/>
          <p:nvPr/>
        </p:nvPicPr>
        <p:blipFill>
          <a:blip r:embed="rId11">
            <a:alphaModFix/>
          </a:blip>
          <a:stretch>
            <a:fillRect/>
          </a:stretch>
        </p:blipFill>
        <p:spPr>
          <a:xfrm>
            <a:off x="8252325" y="24275"/>
            <a:ext cx="855974" cy="856001"/>
          </a:xfrm>
          <a:prstGeom prst="rect">
            <a:avLst/>
          </a:prstGeom>
          <a:noFill/>
          <a:ln>
            <a:noFill/>
          </a:ln>
        </p:spPr>
      </p:pic>
      <p:sp>
        <p:nvSpPr>
          <p:cNvPr id="219" name="Google Shape;219;p21"/>
          <p:cNvSpPr txBox="1"/>
          <p:nvPr/>
        </p:nvSpPr>
        <p:spPr>
          <a:xfrm>
            <a:off x="1003976" y="4463688"/>
            <a:ext cx="1953300" cy="238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GB" sz="1550">
                <a:solidFill>
                  <a:srgbClr val="111111"/>
                </a:solidFill>
                <a:latin typeface="Titillium Web"/>
                <a:ea typeface="Titillium Web"/>
                <a:cs typeface="Titillium Web"/>
                <a:sym typeface="Titillium Web"/>
              </a:rPr>
              <a:t>Technology Providers</a:t>
            </a:r>
            <a:endParaRPr sz="1250">
              <a:latin typeface="Titillium Web"/>
              <a:ea typeface="Titillium Web"/>
              <a:cs typeface="Titillium Web"/>
              <a:sym typeface="Titillium Web"/>
            </a:endParaRPr>
          </a:p>
        </p:txBody>
      </p:sp>
      <p:sp>
        <p:nvSpPr>
          <p:cNvPr id="220" name="Google Shape;220;p21"/>
          <p:cNvSpPr txBox="1"/>
          <p:nvPr/>
        </p:nvSpPr>
        <p:spPr>
          <a:xfrm>
            <a:off x="789650" y="4449408"/>
            <a:ext cx="121500" cy="259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GB" sz="1688" u="none" cap="none" strike="noStrike">
                <a:solidFill>
                  <a:srgbClr val="5BADDB"/>
                </a:solidFill>
                <a:latin typeface="Inter"/>
                <a:ea typeface="Inter"/>
                <a:cs typeface="Inter"/>
                <a:sym typeface="Inter"/>
              </a:rPr>
              <a:t>•</a:t>
            </a:r>
            <a:endParaRPr sz="1050"/>
          </a:p>
        </p:txBody>
      </p:sp>
      <p:sp>
        <p:nvSpPr>
          <p:cNvPr id="221" name="Google Shape;221;p21"/>
          <p:cNvSpPr txBox="1"/>
          <p:nvPr/>
        </p:nvSpPr>
        <p:spPr>
          <a:xfrm>
            <a:off x="3708313" y="4287412"/>
            <a:ext cx="1814700" cy="57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GB" sz="1550">
                <a:solidFill>
                  <a:srgbClr val="111111"/>
                </a:solidFill>
                <a:latin typeface="Titillium Web"/>
                <a:ea typeface="Titillium Web"/>
                <a:cs typeface="Titillium Web"/>
                <a:sym typeface="Titillium Web"/>
              </a:rPr>
              <a:t>Improved traffic flow and </a:t>
            </a:r>
            <a:r>
              <a:rPr lang="en-GB" sz="1550">
                <a:solidFill>
                  <a:srgbClr val="111111"/>
                </a:solidFill>
                <a:latin typeface="Titillium Web"/>
                <a:ea typeface="Titillium Web"/>
                <a:cs typeface="Titillium Web"/>
                <a:sym typeface="Titillium Web"/>
              </a:rPr>
              <a:t>efficiency</a:t>
            </a:r>
            <a:endParaRPr sz="1250">
              <a:latin typeface="Titillium Web"/>
              <a:ea typeface="Titillium Web"/>
              <a:cs typeface="Titillium Web"/>
              <a:sym typeface="Titillium Web"/>
            </a:endParaRPr>
          </a:p>
        </p:txBody>
      </p:sp>
      <p:sp>
        <p:nvSpPr>
          <p:cNvPr id="222" name="Google Shape;222;p21"/>
          <p:cNvSpPr txBox="1"/>
          <p:nvPr/>
        </p:nvSpPr>
        <p:spPr>
          <a:xfrm>
            <a:off x="6557976" y="2905675"/>
            <a:ext cx="1953300" cy="57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GB" sz="1550">
                <a:solidFill>
                  <a:srgbClr val="111111"/>
                </a:solidFill>
                <a:latin typeface="Titillium Web"/>
                <a:ea typeface="Titillium Web"/>
                <a:cs typeface="Titillium Web"/>
                <a:sym typeface="Titillium Web"/>
              </a:rPr>
              <a:t>Potential for system failures or hacking</a:t>
            </a:r>
            <a:endParaRPr sz="1550">
              <a:solidFill>
                <a:srgbClr val="111111"/>
              </a:solidFill>
              <a:latin typeface="Titillium Web"/>
              <a:ea typeface="Titillium Web"/>
              <a:cs typeface="Titillium Web"/>
              <a:sym typeface="Titillium Web"/>
            </a:endParaRPr>
          </a:p>
        </p:txBody>
      </p:sp>
      <p:sp>
        <p:nvSpPr>
          <p:cNvPr id="223" name="Google Shape;223;p21"/>
          <p:cNvSpPr txBox="1"/>
          <p:nvPr/>
        </p:nvSpPr>
        <p:spPr>
          <a:xfrm>
            <a:off x="6557963" y="4191960"/>
            <a:ext cx="1814700" cy="57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GB" sz="1550">
                <a:solidFill>
                  <a:srgbClr val="111111"/>
                </a:solidFill>
                <a:latin typeface="Titillium Web"/>
                <a:ea typeface="Titillium Web"/>
                <a:cs typeface="Titillium Web"/>
                <a:sym typeface="Titillium Web"/>
              </a:rPr>
              <a:t>Job displacement for professional drivers</a:t>
            </a:r>
            <a:endParaRPr sz="1250">
              <a:latin typeface="Titillium Web"/>
              <a:ea typeface="Titillium Web"/>
              <a:cs typeface="Titillium Web"/>
              <a:sym typeface="Titillium Web"/>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2"/>
          <p:cNvSpPr/>
          <p:nvPr/>
        </p:nvSpPr>
        <p:spPr>
          <a:xfrm>
            <a:off x="0" y="0"/>
            <a:ext cx="9153000" cy="898200"/>
          </a:xfrm>
          <a:prstGeom prst="rect">
            <a:avLst/>
          </a:prstGeom>
          <a:solidFill>
            <a:srgbClr val="9CCC3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 name="Google Shape;229;p22"/>
          <p:cNvSpPr txBox="1"/>
          <p:nvPr/>
        </p:nvSpPr>
        <p:spPr>
          <a:xfrm>
            <a:off x="372725" y="238125"/>
            <a:ext cx="8771400" cy="429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2788">
                <a:solidFill>
                  <a:schemeClr val="dk1"/>
                </a:solidFill>
                <a:latin typeface="Titillium Web"/>
                <a:ea typeface="Titillium Web"/>
                <a:cs typeface="Titillium Web"/>
                <a:sym typeface="Titillium Web"/>
              </a:rPr>
              <a:t>Mastering the 8-Marker</a:t>
            </a:r>
            <a:endParaRPr sz="1250">
              <a:solidFill>
                <a:schemeClr val="dk1"/>
              </a:solidFill>
              <a:latin typeface="Titillium Web"/>
              <a:ea typeface="Titillium Web"/>
              <a:cs typeface="Titillium Web"/>
              <a:sym typeface="Titillium Web"/>
            </a:endParaRPr>
          </a:p>
        </p:txBody>
      </p:sp>
      <p:pic>
        <p:nvPicPr>
          <p:cNvPr id="230" name="Google Shape;230;p22" title="NCDS_LOGO_RGB_01.png"/>
          <p:cNvPicPr preferRelativeResize="0"/>
          <p:nvPr/>
        </p:nvPicPr>
        <p:blipFill>
          <a:blip r:embed="rId3">
            <a:alphaModFix/>
          </a:blip>
          <a:stretch>
            <a:fillRect/>
          </a:stretch>
        </p:blipFill>
        <p:spPr>
          <a:xfrm>
            <a:off x="8252325" y="24275"/>
            <a:ext cx="855974" cy="856001"/>
          </a:xfrm>
          <a:prstGeom prst="rect">
            <a:avLst/>
          </a:prstGeom>
          <a:noFill/>
          <a:ln>
            <a:noFill/>
          </a:ln>
        </p:spPr>
      </p:pic>
      <p:sp>
        <p:nvSpPr>
          <p:cNvPr id="231" name="Google Shape;231;p22"/>
          <p:cNvSpPr txBox="1"/>
          <p:nvPr/>
        </p:nvSpPr>
        <p:spPr>
          <a:xfrm>
            <a:off x="372775" y="1118275"/>
            <a:ext cx="7551000" cy="646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GB" sz="1750">
                <a:solidFill>
                  <a:srgbClr val="111111"/>
                </a:solidFill>
                <a:latin typeface="Titillium Web"/>
                <a:ea typeface="Titillium Web"/>
                <a:cs typeface="Titillium Web"/>
                <a:sym typeface="Titillium Web"/>
              </a:rPr>
              <a:t>In the exam, 8-markers are marked on </a:t>
            </a:r>
            <a:r>
              <a:rPr b="1" lang="en-GB" sz="1750">
                <a:solidFill>
                  <a:srgbClr val="111111"/>
                </a:solidFill>
                <a:latin typeface="Titillium Web"/>
                <a:ea typeface="Titillium Web"/>
                <a:cs typeface="Titillium Web"/>
                <a:sym typeface="Titillium Web"/>
              </a:rPr>
              <a:t>levels.</a:t>
            </a:r>
            <a:r>
              <a:rPr lang="en-GB" sz="1750">
                <a:solidFill>
                  <a:srgbClr val="111111"/>
                </a:solidFill>
                <a:latin typeface="Titillium Web"/>
                <a:ea typeface="Titillium Web"/>
                <a:cs typeface="Titillium Web"/>
                <a:sym typeface="Titillium Web"/>
              </a:rPr>
              <a:t> To hit Level 3 (7-8 marks), you must show “breadth and depth” and a “logical structure.”</a:t>
            </a:r>
            <a:endParaRPr sz="1450">
              <a:latin typeface="Titillium Web"/>
              <a:ea typeface="Titillium Web"/>
              <a:cs typeface="Titillium Web"/>
              <a:sym typeface="Titillium Web"/>
            </a:endParaRPr>
          </a:p>
        </p:txBody>
      </p:sp>
      <p:sp>
        <p:nvSpPr>
          <p:cNvPr id="232" name="Google Shape;232;p22"/>
          <p:cNvSpPr txBox="1"/>
          <p:nvPr/>
        </p:nvSpPr>
        <p:spPr>
          <a:xfrm>
            <a:off x="372775" y="2105500"/>
            <a:ext cx="7551000" cy="2661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GB" sz="2350">
                <a:solidFill>
                  <a:srgbClr val="111111"/>
                </a:solidFill>
                <a:latin typeface="Titillium Web"/>
                <a:ea typeface="Titillium Web"/>
                <a:cs typeface="Titillium Web"/>
                <a:sym typeface="Titillium Web"/>
              </a:rPr>
              <a:t>The “IDEAL” Structure</a:t>
            </a:r>
            <a:endParaRPr b="1" sz="2350">
              <a:solidFill>
                <a:srgbClr val="111111"/>
              </a:solidFill>
              <a:latin typeface="Titillium Web"/>
              <a:ea typeface="Titillium Web"/>
              <a:cs typeface="Titillium Web"/>
              <a:sym typeface="Titillium Web"/>
            </a:endParaRPr>
          </a:p>
          <a:p>
            <a:pPr indent="0" lvl="0" marL="0" marR="0" rtl="0" algn="l">
              <a:lnSpc>
                <a:spcPct val="140000"/>
              </a:lnSpc>
              <a:spcBef>
                <a:spcPts val="0"/>
              </a:spcBef>
              <a:spcAft>
                <a:spcPts val="0"/>
              </a:spcAft>
              <a:buNone/>
            </a:pPr>
            <a:r>
              <a:t/>
            </a:r>
            <a:endParaRPr b="1" sz="1750">
              <a:solidFill>
                <a:srgbClr val="111111"/>
              </a:solidFill>
              <a:latin typeface="Titillium Web"/>
              <a:ea typeface="Titillium Web"/>
              <a:cs typeface="Titillium Web"/>
              <a:sym typeface="Titillium Web"/>
            </a:endParaRPr>
          </a:p>
          <a:p>
            <a:pPr indent="-339725" lvl="0" marL="457200" marR="0" rtl="0" algn="l">
              <a:lnSpc>
                <a:spcPct val="140000"/>
              </a:lnSpc>
              <a:spcBef>
                <a:spcPts val="0"/>
              </a:spcBef>
              <a:spcAft>
                <a:spcPts val="0"/>
              </a:spcAft>
              <a:buClr>
                <a:srgbClr val="111111"/>
              </a:buClr>
              <a:buSzPts val="1750"/>
              <a:buFont typeface="Titillium Web"/>
              <a:buChar char="●"/>
            </a:pPr>
            <a:r>
              <a:rPr b="1" lang="en-GB" sz="1750">
                <a:solidFill>
                  <a:srgbClr val="111111"/>
                </a:solidFill>
                <a:latin typeface="Titillium Web"/>
                <a:ea typeface="Titillium Web"/>
                <a:cs typeface="Titillium Web"/>
                <a:sym typeface="Titillium Web"/>
              </a:rPr>
              <a:t>I - Identify: </a:t>
            </a:r>
            <a:r>
              <a:rPr lang="en-GB" sz="1750">
                <a:solidFill>
                  <a:srgbClr val="111111"/>
                </a:solidFill>
                <a:latin typeface="Titillium Web"/>
                <a:ea typeface="Titillium Web"/>
                <a:cs typeface="Titillium Web"/>
                <a:sym typeface="Titillium Web"/>
              </a:rPr>
              <a:t>Name the issue (e.g., “One ethical issuse is privacy.”)</a:t>
            </a:r>
            <a:endParaRPr sz="1750">
              <a:solidFill>
                <a:srgbClr val="111111"/>
              </a:solidFill>
              <a:latin typeface="Titillium Web"/>
              <a:ea typeface="Titillium Web"/>
              <a:cs typeface="Titillium Web"/>
              <a:sym typeface="Titillium Web"/>
            </a:endParaRPr>
          </a:p>
          <a:p>
            <a:pPr indent="-339725" lvl="0" marL="457200" marR="0" rtl="0" algn="l">
              <a:lnSpc>
                <a:spcPct val="140000"/>
              </a:lnSpc>
              <a:spcBef>
                <a:spcPts val="0"/>
              </a:spcBef>
              <a:spcAft>
                <a:spcPts val="0"/>
              </a:spcAft>
              <a:buClr>
                <a:srgbClr val="111111"/>
              </a:buClr>
              <a:buSzPts val="1750"/>
              <a:buFont typeface="Titillium Web"/>
              <a:buChar char="●"/>
            </a:pPr>
            <a:r>
              <a:rPr b="1" lang="en-GB" sz="1750">
                <a:solidFill>
                  <a:srgbClr val="111111"/>
                </a:solidFill>
                <a:latin typeface="Titillium Web"/>
                <a:ea typeface="Titillium Web"/>
                <a:cs typeface="Titillium Web"/>
                <a:sym typeface="Titillium Web"/>
              </a:rPr>
              <a:t>D - Describe:</a:t>
            </a:r>
            <a:r>
              <a:rPr lang="en-GB" sz="1750">
                <a:solidFill>
                  <a:srgbClr val="111111"/>
                </a:solidFill>
                <a:latin typeface="Titillium Web"/>
                <a:ea typeface="Titillium Web"/>
                <a:cs typeface="Titillium Web"/>
                <a:sym typeface="Titillium Web"/>
              </a:rPr>
              <a:t> Explain what it is.</a:t>
            </a:r>
            <a:endParaRPr sz="1750">
              <a:solidFill>
                <a:srgbClr val="111111"/>
              </a:solidFill>
              <a:latin typeface="Titillium Web"/>
              <a:ea typeface="Titillium Web"/>
              <a:cs typeface="Titillium Web"/>
              <a:sym typeface="Titillium Web"/>
            </a:endParaRPr>
          </a:p>
          <a:p>
            <a:pPr indent="-339725" lvl="0" marL="457200" marR="0" rtl="0" algn="l">
              <a:lnSpc>
                <a:spcPct val="140000"/>
              </a:lnSpc>
              <a:spcBef>
                <a:spcPts val="0"/>
              </a:spcBef>
              <a:spcAft>
                <a:spcPts val="0"/>
              </a:spcAft>
              <a:buClr>
                <a:srgbClr val="111111"/>
              </a:buClr>
              <a:buSzPts val="1750"/>
              <a:buFont typeface="Titillium Web"/>
              <a:buChar char="●"/>
            </a:pPr>
            <a:r>
              <a:rPr b="1" lang="en-GB" sz="1750">
                <a:solidFill>
                  <a:srgbClr val="111111"/>
                </a:solidFill>
                <a:latin typeface="Titillium Web"/>
                <a:ea typeface="Titillium Web"/>
                <a:cs typeface="Titillium Web"/>
                <a:sym typeface="Titillium Web"/>
              </a:rPr>
              <a:t>E - Explain:</a:t>
            </a:r>
            <a:r>
              <a:rPr lang="en-GB" sz="1750">
                <a:solidFill>
                  <a:srgbClr val="111111"/>
                </a:solidFill>
                <a:latin typeface="Titillium Web"/>
                <a:ea typeface="Titillium Web"/>
                <a:cs typeface="Titillium Web"/>
                <a:sym typeface="Titillium Web"/>
              </a:rPr>
              <a:t> How does it affect people/the environment?</a:t>
            </a:r>
            <a:endParaRPr sz="1750">
              <a:solidFill>
                <a:srgbClr val="111111"/>
              </a:solidFill>
              <a:latin typeface="Titillium Web"/>
              <a:ea typeface="Titillium Web"/>
              <a:cs typeface="Titillium Web"/>
              <a:sym typeface="Titillium Web"/>
            </a:endParaRPr>
          </a:p>
          <a:p>
            <a:pPr indent="-339725" lvl="0" marL="457200" marR="0" rtl="0" algn="l">
              <a:lnSpc>
                <a:spcPct val="140000"/>
              </a:lnSpc>
              <a:spcBef>
                <a:spcPts val="0"/>
              </a:spcBef>
              <a:spcAft>
                <a:spcPts val="0"/>
              </a:spcAft>
              <a:buClr>
                <a:srgbClr val="111111"/>
              </a:buClr>
              <a:buSzPts val="1750"/>
              <a:buFont typeface="Titillium Web"/>
              <a:buChar char="●"/>
            </a:pPr>
            <a:r>
              <a:rPr b="1" lang="en-GB" sz="1750">
                <a:solidFill>
                  <a:srgbClr val="111111"/>
                </a:solidFill>
                <a:latin typeface="Titillium Web"/>
                <a:ea typeface="Titillium Web"/>
                <a:cs typeface="Titillium Web"/>
                <a:sym typeface="Titillium Web"/>
              </a:rPr>
              <a:t>A - Analyse:</a:t>
            </a:r>
            <a:r>
              <a:rPr lang="en-GB" sz="1750">
                <a:solidFill>
                  <a:srgbClr val="111111"/>
                </a:solidFill>
                <a:latin typeface="Titillium Web"/>
                <a:ea typeface="Titillium Web"/>
                <a:cs typeface="Titillium Web"/>
                <a:sym typeface="Titillium Web"/>
              </a:rPr>
              <a:t> Give two sides. “On the one hand… however…”</a:t>
            </a:r>
            <a:endParaRPr sz="1750">
              <a:solidFill>
                <a:srgbClr val="111111"/>
              </a:solidFill>
              <a:latin typeface="Titillium Web"/>
              <a:ea typeface="Titillium Web"/>
              <a:cs typeface="Titillium Web"/>
              <a:sym typeface="Titillium Web"/>
            </a:endParaRPr>
          </a:p>
          <a:p>
            <a:pPr indent="-339725" lvl="0" marL="457200" marR="0" rtl="0" algn="l">
              <a:lnSpc>
                <a:spcPct val="140000"/>
              </a:lnSpc>
              <a:spcBef>
                <a:spcPts val="0"/>
              </a:spcBef>
              <a:spcAft>
                <a:spcPts val="0"/>
              </a:spcAft>
              <a:buClr>
                <a:srgbClr val="111111"/>
              </a:buClr>
              <a:buSzPts val="1750"/>
              <a:buFont typeface="Titillium Web"/>
              <a:buChar char="●"/>
            </a:pPr>
            <a:r>
              <a:rPr b="1" lang="en-GB" sz="1750">
                <a:solidFill>
                  <a:srgbClr val="111111"/>
                </a:solidFill>
                <a:latin typeface="Titillium Web"/>
                <a:ea typeface="Titillium Web"/>
                <a:cs typeface="Titillium Web"/>
                <a:sym typeface="Titillium Web"/>
              </a:rPr>
              <a:t>L - Link:</a:t>
            </a:r>
            <a:r>
              <a:rPr lang="en-GB" sz="1750">
                <a:solidFill>
                  <a:srgbClr val="111111"/>
                </a:solidFill>
                <a:latin typeface="Titillium Web"/>
                <a:ea typeface="Titillium Web"/>
                <a:cs typeface="Titillium Web"/>
                <a:sym typeface="Titillium Web"/>
              </a:rPr>
              <a:t> Bring it back to the specific scenario in the question</a:t>
            </a:r>
            <a:endParaRPr sz="1750">
              <a:solidFill>
                <a:srgbClr val="111111"/>
              </a:solidFill>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