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Titillium Web"/>
      <p:regular r:id="rId11"/>
      <p:bold r:id="rId12"/>
      <p:italic r:id="rId13"/>
      <p:boldItalic r:id="rId14"/>
    </p:embeddedFont>
    <p:embeddedFont>
      <p:font typeface="Montserrat Alternates"/>
      <p:regular r:id="rId15"/>
      <p:bold r:id="rId16"/>
      <p:italic r:id="rId17"/>
      <p:boldItalic r:id="rId18"/>
    </p:embeddedFont>
    <p:embeddedFont>
      <p:font typeface="Titillium Web Light"/>
      <p:regular r:id="rId19"/>
      <p:bold r:id="rId20"/>
      <p:italic r:id="rId21"/>
      <p:boldItalic r:id="rId2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TitilliumWebLight-bold.fntdata"/><Relationship Id="rId11" Type="http://schemas.openxmlformats.org/officeDocument/2006/relationships/font" Target="fonts/TitilliumWeb-regular.fntdata"/><Relationship Id="rId22" Type="http://schemas.openxmlformats.org/officeDocument/2006/relationships/font" Target="fonts/TitilliumWebLight-boldItalic.fntdata"/><Relationship Id="rId10" Type="http://schemas.openxmlformats.org/officeDocument/2006/relationships/slide" Target="slides/slide5.xml"/><Relationship Id="rId21" Type="http://schemas.openxmlformats.org/officeDocument/2006/relationships/font" Target="fonts/TitilliumWebLight-italic.fntdata"/><Relationship Id="rId13" Type="http://schemas.openxmlformats.org/officeDocument/2006/relationships/font" Target="fonts/TitilliumWeb-italic.fntdata"/><Relationship Id="rId12" Type="http://schemas.openxmlformats.org/officeDocument/2006/relationships/font" Target="fonts/TitilliumWeb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Alternates-regular.fntdata"/><Relationship Id="rId14" Type="http://schemas.openxmlformats.org/officeDocument/2006/relationships/font" Target="fonts/TitilliumWeb-boldItalic.fntdata"/><Relationship Id="rId17" Type="http://schemas.openxmlformats.org/officeDocument/2006/relationships/font" Target="fonts/MontserratAlternates-italic.fntdata"/><Relationship Id="rId16" Type="http://schemas.openxmlformats.org/officeDocument/2006/relationships/font" Target="fonts/MontserratAlternates-bold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TitilliumWebLight-regular.fntdata"/><Relationship Id="rId6" Type="http://schemas.openxmlformats.org/officeDocument/2006/relationships/slide" Target="slides/slide1.xml"/><Relationship Id="rId18" Type="http://schemas.openxmlformats.org/officeDocument/2006/relationships/font" Target="fonts/MontserratAlternates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1bd675a0c34_0_1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1bd675a0c34_0_1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bd675a0c34_0_2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bd675a0c34_0_2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bd675a0c34_0_1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bd675a0c34_0_1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1bd675a0c34_0_35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1bd675a0c34_0_3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077849" y="353850"/>
            <a:ext cx="720000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373675" y="3642420"/>
            <a:ext cx="4208700" cy="37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5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 Computer Science Team</a:t>
            </a:r>
            <a:endParaRPr b="1" sz="1500">
              <a:solidFill>
                <a:srgbClr val="FFFFFF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373675" y="2709915"/>
            <a:ext cx="8074200" cy="4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FFFFFF"/>
              </a:solidFill>
              <a:latin typeface="Titillium Web Light"/>
              <a:ea typeface="Titillium Web Light"/>
              <a:cs typeface="Titillium Web Light"/>
              <a:sym typeface="Titillium Web Light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378850" y="2666350"/>
            <a:ext cx="85104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Ada, the National College for Digital Skills</a:t>
            </a:r>
            <a:br>
              <a:rPr b="1" lang="en-GB" sz="4000">
                <a:solidFill>
                  <a:schemeClr val="lt1"/>
                </a:solidFill>
                <a:latin typeface="Montserrat Alternates"/>
                <a:ea typeface="Montserrat Alternates"/>
                <a:cs typeface="Montserrat Alternates"/>
                <a:sym typeface="Montserrat Alternates"/>
              </a:rPr>
            </a:b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GCSE Revision - 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Do Now </a:t>
            </a:r>
            <a:r>
              <a:rPr b="1" lang="en-GB" sz="4000">
                <a:solidFill>
                  <a:schemeClr val="lt1"/>
                </a:solidFill>
              </a:rPr>
              <a:t>Computational thinking</a:t>
            </a:r>
            <a:endParaRPr b="1" sz="4000">
              <a:solidFill>
                <a:schemeClr val="lt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/>
        </p:nvSpPr>
        <p:spPr>
          <a:xfrm>
            <a:off x="636050" y="50875"/>
            <a:ext cx="7327800" cy="492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chemeClr val="dk1"/>
                </a:solidFill>
              </a:rPr>
              <a:t>Computational thinking</a:t>
            </a:r>
            <a:endParaRPr b="1"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decomposition? (2 marks)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Define abstraction.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Pattern recognition helps with? A) Trends B) Encryption C) Hardware D) Compression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Give one example of computational thinking outside programming.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What is an algorithm?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b="1" lang="en-GB" sz="1800">
                <a:solidFill>
                  <a:schemeClr val="dk1"/>
                </a:solidFill>
              </a:rPr>
              <a:t>Challenge:</a:t>
            </a:r>
            <a:r>
              <a:rPr lang="en-GB" sz="1800">
                <a:solidFill>
                  <a:schemeClr val="dk1"/>
                </a:solidFill>
              </a:rPr>
              <a:t> Design an algorithm (pseudocode or flowchart) to calculate the average of 5 numbers. (4 marks)</a:t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b="1"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378850" y="1611821"/>
            <a:ext cx="8074200" cy="1169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4000">
                <a:solidFill>
                  <a:schemeClr val="lt1"/>
                </a:solidFill>
                <a:latin typeface="Titillium Web"/>
                <a:ea typeface="Titillium Web"/>
                <a:cs typeface="Titillium Web"/>
                <a:sym typeface="Titillium Web"/>
              </a:rPr>
              <a:t>Answers</a:t>
            </a:r>
            <a:endParaRPr b="1" sz="4000">
              <a:solidFill>
                <a:schemeClr val="lt1"/>
              </a:solidFill>
              <a:latin typeface="Titillium Web"/>
              <a:ea typeface="Titillium Web"/>
              <a:cs typeface="Titillium Web"/>
              <a:sym typeface="Titillium Web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/>
        </p:nvSpPr>
        <p:spPr>
          <a:xfrm>
            <a:off x="614550" y="814875"/>
            <a:ext cx="7327800" cy="391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-342900" lvl="0" marL="45720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Breaking problems into smaller parts.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Ignoring unnecessary details.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A) Trends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Planning a project.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Step-by-step instructions to solve a problem.</a:t>
            </a:r>
            <a:endParaRPr sz="1800">
              <a:solidFill>
                <a:schemeClr val="dk1"/>
              </a:solidFill>
            </a:endParaRPr>
          </a:p>
          <a:p>
            <a: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AutoNum type="arabicPeriod"/>
            </a:pPr>
            <a:r>
              <a:rPr lang="en-GB" sz="1800">
                <a:solidFill>
                  <a:schemeClr val="dk1"/>
                </a:solidFill>
              </a:rPr>
              <a:t>Solution below: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sum = 0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for count in range(5):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    number = float(input("Enter a number: "))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    sum += number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average = sum / 5</a:t>
            </a:r>
            <a:endParaRPr sz="1800">
              <a:solidFill>
                <a:schemeClr val="dk1"/>
              </a:solidFill>
            </a:endParaRPr>
          </a:p>
          <a:p>
            <a:pPr indent="0" lvl="0" marL="9144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chemeClr val="dk1"/>
                </a:solidFill>
              </a:rPr>
              <a:t>print("The average is", average)</a:t>
            </a:r>
            <a:endParaRPr sz="18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/>
          <p:cNvPicPr preferRelativeResize="0"/>
          <p:nvPr/>
        </p:nvPicPr>
        <p:blipFill rotWithShape="1">
          <a:blip r:embed="rId3">
            <a:alphaModFix/>
          </a:blip>
          <a:srcRect b="43356" l="0" r="0" t="34327"/>
          <a:stretch/>
        </p:blipFill>
        <p:spPr>
          <a:xfrm>
            <a:off x="1781750" y="4667800"/>
            <a:ext cx="5580498" cy="2967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78" name="Google Shape;78;p17"/>
          <p:cNvGrpSpPr/>
          <p:nvPr/>
        </p:nvGrpSpPr>
        <p:grpSpPr>
          <a:xfrm>
            <a:off x="905700" y="1240200"/>
            <a:ext cx="7332600" cy="2365625"/>
            <a:chOff x="905700" y="1240200"/>
            <a:chExt cx="7332600" cy="2365625"/>
          </a:xfrm>
        </p:grpSpPr>
        <p:pic>
          <p:nvPicPr>
            <p:cNvPr id="79" name="Google Shape;79;p17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>
              <a:off x="3936451" y="1240200"/>
              <a:ext cx="1271101" cy="1271101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80" name="Google Shape;80;p17"/>
            <p:cNvSpPr txBox="1"/>
            <p:nvPr/>
          </p:nvSpPr>
          <p:spPr>
            <a:xfrm>
              <a:off x="905700" y="3015125"/>
              <a:ext cx="7332600" cy="590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2400">
                  <a:solidFill>
                    <a:srgbClr val="FFFFFF"/>
                  </a:solidFill>
                  <a:latin typeface="Titillium Web"/>
                  <a:ea typeface="Titillium Web"/>
                  <a:cs typeface="Titillium Web"/>
                  <a:sym typeface="Titillium Web"/>
                </a:rPr>
                <a:t>Ada, the National College for Digital Skills</a:t>
              </a:r>
              <a:endParaRPr sz="2400">
                <a:solidFill>
                  <a:srgbClr val="FFFFFF"/>
                </a:solidFill>
                <a:latin typeface="Titillium Web"/>
                <a:ea typeface="Titillium Web"/>
                <a:cs typeface="Titillium Web"/>
                <a:sym typeface="Titillium Web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