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Titillium Web"/>
      <p:regular r:id="rId37"/>
      <p:bold r:id="rId38"/>
      <p:italic r:id="rId39"/>
      <p:boldItalic r:id="rId40"/>
    </p:embeddedFont>
    <p:embeddedFont>
      <p:font typeface="Montserrat Alternates"/>
      <p:regular r:id="rId41"/>
      <p:bold r:id="rId42"/>
      <p:italic r:id="rId43"/>
      <p:boldItalic r:id="rId44"/>
    </p:embeddedFont>
    <p:embeddedFont>
      <p:font typeface="Roboto Mono"/>
      <p:regular r:id="rId45"/>
      <p:bold r:id="rId46"/>
      <p:italic r:id="rId47"/>
      <p:boldItalic r:id="rId48"/>
    </p:embeddedFont>
    <p:embeddedFont>
      <p:font typeface="Titillium Web Ligh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itilliumWeb-boldItalic.fntdata"/><Relationship Id="rId42" Type="http://schemas.openxmlformats.org/officeDocument/2006/relationships/font" Target="fonts/MontserratAlternates-bold.fntdata"/><Relationship Id="rId41" Type="http://schemas.openxmlformats.org/officeDocument/2006/relationships/font" Target="fonts/MontserratAlternates-regular.fntdata"/><Relationship Id="rId44" Type="http://schemas.openxmlformats.org/officeDocument/2006/relationships/font" Target="fonts/MontserratAlternates-boldItalic.fntdata"/><Relationship Id="rId43" Type="http://schemas.openxmlformats.org/officeDocument/2006/relationships/font" Target="fonts/MontserratAlternates-italic.fntdata"/><Relationship Id="rId46" Type="http://schemas.openxmlformats.org/officeDocument/2006/relationships/font" Target="fonts/RobotoMono-bold.fntdata"/><Relationship Id="rId45" Type="http://schemas.openxmlformats.org/officeDocument/2006/relationships/font" Target="fonts/RobotoMon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Mono-boldItalic.fntdata"/><Relationship Id="rId47" Type="http://schemas.openxmlformats.org/officeDocument/2006/relationships/font" Target="fonts/RobotoMono-italic.fntdata"/><Relationship Id="rId49" Type="http://schemas.openxmlformats.org/officeDocument/2006/relationships/font" Target="fonts/TitilliumWeb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TitilliumWeb-regular.fntdata"/><Relationship Id="rId36" Type="http://schemas.openxmlformats.org/officeDocument/2006/relationships/slide" Target="slides/slide31.xml"/><Relationship Id="rId39" Type="http://schemas.openxmlformats.org/officeDocument/2006/relationships/font" Target="fonts/TitilliumWeb-italic.fntdata"/><Relationship Id="rId38" Type="http://schemas.openxmlformats.org/officeDocument/2006/relationships/font" Target="fonts/TitilliumWeb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TitilliumWebLight-italic.fntdata"/><Relationship Id="rId50" Type="http://schemas.openxmlformats.org/officeDocument/2006/relationships/font" Target="fonts/TitilliumWebLight-bold.fntdata"/><Relationship Id="rId52" Type="http://schemas.openxmlformats.org/officeDocument/2006/relationships/font" Target="fonts/TitilliumWeb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1bf0df981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a1bf0df98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a1bf0df98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a1bf0df98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b53974b9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fb53974b9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2392a5c30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2392a5c30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a1bf0df98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a1bf0df98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a1bf0df981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a1bf0df98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a1bf0df981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a1bf0df98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a1bf0df981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a1bf0df98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a1bf0df98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a1bf0df98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bd675a0c34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bd675a0c34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bd675a0c34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bd675a0c34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392a5c30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2392a5c30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a1bf0df981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a1bf0df981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bd675a0c34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bd675a0c34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2392a5c304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2392a5c30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a1bf0df981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a1bf0df981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a1bf0df981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a1bf0df981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a1bf0df981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a1bf0df981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a1bf0df981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a1bf0df981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a1bf0df981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a1bf0df981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bd675a0c34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bd675a0c34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a1bf0df98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a1bf0df98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2392a5c304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2392a5c30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bd675a0c34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bd675a0c34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bd675a0c34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bd675a0c34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bd675a0c34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bd675a0c34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d675a0c34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bd675a0c34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a1bf0df98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a1bf0df98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1bf0df98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a1bf0df98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a1bf0df98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a1bf0df98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Relationship Id="rId4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849" y="35385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73675" y="3642420"/>
            <a:ext cx="42087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Ada Computer Science Team</a:t>
            </a:r>
            <a:endParaRPr b="1" sz="15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73675" y="2709915"/>
            <a:ext cx="8074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78850" y="1611821"/>
            <a:ext cx="8074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Ada, the National College for Digital Skills</a:t>
            </a:r>
            <a:br>
              <a:rPr b="1" lang="en-GB" sz="40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</a:br>
            <a:r>
              <a:rPr b="1" lang="en-GB" sz="40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GCSE Revision - Algorithms</a:t>
            </a:r>
            <a:endParaRPr b="1" sz="40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73675" y="2709915"/>
            <a:ext cx="8074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Reflection on data types, functions, tracing tables and developing a solution </a:t>
            </a:r>
            <a:endParaRPr>
              <a:solidFill>
                <a:srgbClr val="FFFFFF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5351" y="368075"/>
            <a:ext cx="4995000" cy="4407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5351" y="368075"/>
            <a:ext cx="4995000" cy="44073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3965350" y="2647072"/>
            <a:ext cx="19950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theTeam.length-1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4182300" y="2907067"/>
            <a:ext cx="6612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count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5583715" y="2898074"/>
            <a:ext cx="19950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studentName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4165106" y="3136557"/>
            <a:ext cx="19950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True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378850" y="1611821"/>
            <a:ext cx="8074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Tracing an Algorithm</a:t>
            </a:r>
            <a:endParaRPr b="1" sz="4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June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 rotWithShape="1">
          <a:blip r:embed="rId4">
            <a:alphaModFix/>
          </a:blip>
          <a:srcRect b="13778" l="0" r="0" t="0"/>
          <a:stretch/>
        </p:blipFill>
        <p:spPr>
          <a:xfrm>
            <a:off x="2923275" y="353850"/>
            <a:ext cx="5158624" cy="444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June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4">
            <a:alphaModFix/>
          </a:blip>
          <a:srcRect b="4807" l="0" r="0" t="0"/>
          <a:stretch/>
        </p:blipFill>
        <p:spPr>
          <a:xfrm>
            <a:off x="2987825" y="0"/>
            <a:ext cx="5158624" cy="49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3278425" y="3779300"/>
            <a:ext cx="42765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01	       14.3	          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		         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June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59" name="Google Shape;159;p27"/>
          <p:cNvPicPr preferRelativeResize="0"/>
          <p:nvPr/>
        </p:nvPicPr>
        <p:blipFill rotWithShape="1">
          <a:blip r:embed="rId4">
            <a:alphaModFix/>
          </a:blip>
          <a:srcRect b="4807" l="0" r="0" t="0"/>
          <a:stretch/>
        </p:blipFill>
        <p:spPr>
          <a:xfrm>
            <a:off x="2987825" y="0"/>
            <a:ext cx="5158624" cy="49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/>
          <p:nvPr/>
        </p:nvSpPr>
        <p:spPr>
          <a:xfrm>
            <a:off x="3278425" y="3779300"/>
            <a:ext cx="42765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01	       14.3	          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02			         10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June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4">
            <a:alphaModFix/>
          </a:blip>
          <a:srcRect b="4807" l="0" r="0" t="0"/>
          <a:stretch/>
        </p:blipFill>
        <p:spPr>
          <a:xfrm>
            <a:off x="2987825" y="0"/>
            <a:ext cx="5158624" cy="49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/>
        </p:nvSpPr>
        <p:spPr>
          <a:xfrm>
            <a:off x="3278425" y="3779300"/>
            <a:ext cx="42765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01	       14.3	          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02			         10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06					  2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June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 rotWithShape="1">
          <a:blip r:embed="rId4">
            <a:alphaModFix/>
          </a:blip>
          <a:srcRect b="4807" l="0" r="0" t="0"/>
          <a:stretch/>
        </p:blipFill>
        <p:spPr>
          <a:xfrm>
            <a:off x="2987825" y="0"/>
            <a:ext cx="5158624" cy="49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3278425" y="3779300"/>
            <a:ext cx="42765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01	       14.3	          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02			         10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06					  2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11					  4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June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80" name="Google Shape;180;p30"/>
          <p:cNvPicPr preferRelativeResize="0"/>
          <p:nvPr/>
        </p:nvPicPr>
        <p:blipFill rotWithShape="1">
          <a:blip r:embed="rId4">
            <a:alphaModFix/>
          </a:blip>
          <a:srcRect b="4807" l="0" r="0" t="0"/>
          <a:stretch/>
        </p:blipFill>
        <p:spPr>
          <a:xfrm>
            <a:off x="2987825" y="0"/>
            <a:ext cx="5158624" cy="49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/>
        </p:nvSpPr>
        <p:spPr>
          <a:xfrm>
            <a:off x="3278425" y="3779300"/>
            <a:ext cx="42765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01	       14.3	          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02			         10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06					  2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11					  4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13						The score is 4				</a:t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/>
        </p:nvSpPr>
        <p:spPr>
          <a:xfrm>
            <a:off x="378850" y="1611821"/>
            <a:ext cx="8074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Creating solutions</a:t>
            </a:r>
            <a:endParaRPr b="1" sz="4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378850" y="1611821"/>
            <a:ext cx="8074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Data types</a:t>
            </a:r>
            <a:endParaRPr b="1" sz="4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June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96950"/>
            <a:ext cx="6000750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 txBox="1"/>
          <p:nvPr/>
        </p:nvSpPr>
        <p:spPr>
          <a:xfrm>
            <a:off x="462700" y="2808475"/>
            <a:ext cx="5133900" cy="147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h = input("Enter height jumped") </a:t>
            </a:r>
            <a:endParaRPr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if h &gt;= 40 AND h &lt;= 180 then     </a:t>
            </a:r>
            <a:endParaRPr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print("valid")</a:t>
            </a:r>
            <a:endParaRPr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else     </a:t>
            </a:r>
            <a:endParaRPr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print("not valid") </a:t>
            </a:r>
            <a:endParaRPr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endif </a:t>
            </a:r>
            <a:endParaRPr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June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99" name="Google Shape;19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96950"/>
            <a:ext cx="6000750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3"/>
          <p:cNvSpPr txBox="1"/>
          <p:nvPr/>
        </p:nvSpPr>
        <p:spPr>
          <a:xfrm>
            <a:off x="538125" y="2852450"/>
            <a:ext cx="4420200" cy="147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AA84F"/>
                </a:solidFill>
              </a:rPr>
              <a:t>h = float(input("Enter height jumped: "))</a:t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AA84F"/>
                </a:solidFill>
              </a:rPr>
              <a:t>if 40 &lt;= h &lt;= 180:</a:t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AA84F"/>
                </a:solidFill>
              </a:rPr>
              <a:t>    print("valid")</a:t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AA84F"/>
                </a:solidFill>
              </a:rPr>
              <a:t>else:</a:t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AA84F"/>
                </a:solidFill>
              </a:rPr>
              <a:t>    print("not valid")</a:t>
            </a:r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/>
        </p:nvSpPr>
        <p:spPr>
          <a:xfrm>
            <a:off x="378850" y="1611821"/>
            <a:ext cx="8074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Developing solutions</a:t>
            </a:r>
            <a:endParaRPr b="1" sz="4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June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11" name="Google Shape;211;p35"/>
          <p:cNvPicPr preferRelativeResize="0"/>
          <p:nvPr/>
        </p:nvPicPr>
        <p:blipFill rotWithShape="1">
          <a:blip r:embed="rId4">
            <a:alphaModFix/>
          </a:blip>
          <a:srcRect b="64403" l="0" r="0" t="0"/>
          <a:stretch/>
        </p:blipFill>
        <p:spPr>
          <a:xfrm>
            <a:off x="654225" y="944550"/>
            <a:ext cx="6485701" cy="2224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5"/>
          <p:cNvSpPr txBox="1"/>
          <p:nvPr/>
        </p:nvSpPr>
        <p:spPr>
          <a:xfrm>
            <a:off x="4948000" y="2810850"/>
            <a:ext cx="5325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(6)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June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18" name="Google Shape;218;p36"/>
          <p:cNvPicPr preferRelativeResize="0"/>
          <p:nvPr/>
        </p:nvPicPr>
        <p:blipFill rotWithShape="1">
          <a:blip r:embed="rId4">
            <a:alphaModFix/>
          </a:blip>
          <a:srcRect b="64403" l="0" r="0" t="0"/>
          <a:stretch/>
        </p:blipFill>
        <p:spPr>
          <a:xfrm>
            <a:off x="193350" y="903575"/>
            <a:ext cx="5839150" cy="2224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6"/>
          <p:cNvSpPr txBox="1"/>
          <p:nvPr/>
        </p:nvSpPr>
        <p:spPr>
          <a:xfrm>
            <a:off x="4948000" y="2810850"/>
            <a:ext cx="5325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(6)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0" name="Google Shape;220;p36"/>
          <p:cNvSpPr txBox="1"/>
          <p:nvPr/>
        </p:nvSpPr>
        <p:spPr>
          <a:xfrm>
            <a:off x="5480500" y="246850"/>
            <a:ext cx="3801000" cy="272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highscore = 0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while team != "stop" 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team = input("enter team name")     score = input("enter score")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if score &gt; highscore then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		highscore = score     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highteam = team 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endif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endwhile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print(highscore)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print(highteam)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June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26" name="Google Shape;226;p37"/>
          <p:cNvPicPr preferRelativeResize="0"/>
          <p:nvPr/>
        </p:nvPicPr>
        <p:blipFill rotWithShape="1">
          <a:blip r:embed="rId4">
            <a:alphaModFix/>
          </a:blip>
          <a:srcRect b="64403" l="0" r="0" t="0"/>
          <a:stretch/>
        </p:blipFill>
        <p:spPr>
          <a:xfrm>
            <a:off x="193350" y="903575"/>
            <a:ext cx="5839150" cy="222474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7"/>
          <p:cNvSpPr txBox="1"/>
          <p:nvPr/>
        </p:nvSpPr>
        <p:spPr>
          <a:xfrm>
            <a:off x="4948000" y="2810850"/>
            <a:ext cx="5325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(6)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8" name="Google Shape;228;p37"/>
          <p:cNvSpPr txBox="1"/>
          <p:nvPr/>
        </p:nvSpPr>
        <p:spPr>
          <a:xfrm>
            <a:off x="5183475" y="353850"/>
            <a:ext cx="3960600" cy="289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highscore = 0  </a:t>
            </a:r>
            <a:r>
              <a:rPr lang="en-GB" sz="1100">
                <a:solidFill>
                  <a:srgbClr val="6AA84F"/>
                </a:solidFill>
              </a:rPr>
              <a:t>This sets up a starting value for the </a:t>
            </a:r>
            <a:r>
              <a:rPr i="1" lang="en-GB" sz="1100">
                <a:solidFill>
                  <a:srgbClr val="6AA84F"/>
                </a:solidFill>
              </a:rPr>
              <a:t>highest score so far</a:t>
            </a:r>
            <a:r>
              <a:rPr lang="en-GB" sz="1100">
                <a:solidFill>
                  <a:srgbClr val="6AA84F"/>
                </a:solidFill>
              </a:rPr>
              <a:t> - at the start it is 0</a:t>
            </a:r>
            <a:endParaRPr sz="1500">
              <a:solidFill>
                <a:srgbClr val="38761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while team != "stop"</a:t>
            </a:r>
            <a:br>
              <a:rPr lang="en-GB" sz="1100">
                <a:solidFill>
                  <a:schemeClr val="dk1"/>
                </a:solidFill>
              </a:rPr>
            </a:b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	team = input("enter team name") 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score = input("enter score")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if score &gt; highscore then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		highscore = score     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highteam = team 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endif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endwhile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print(highscore)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print(highteam)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June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4" name="Google Shape;234;p38"/>
          <p:cNvSpPr txBox="1"/>
          <p:nvPr/>
        </p:nvSpPr>
        <p:spPr>
          <a:xfrm>
            <a:off x="4948000" y="2810850"/>
            <a:ext cx="5325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(6)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5" name="Google Shape;235;p38"/>
          <p:cNvSpPr txBox="1"/>
          <p:nvPr/>
        </p:nvSpPr>
        <p:spPr>
          <a:xfrm>
            <a:off x="5183475" y="353850"/>
            <a:ext cx="3960600" cy="30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highscore = 0  </a:t>
            </a:r>
            <a:r>
              <a:rPr lang="en-GB" sz="1100">
                <a:solidFill>
                  <a:srgbClr val="6AA84F"/>
                </a:solidFill>
              </a:rPr>
              <a:t>This sets up a starting value for the </a:t>
            </a:r>
            <a:r>
              <a:rPr i="1" lang="en-GB" sz="1100">
                <a:solidFill>
                  <a:srgbClr val="6AA84F"/>
                </a:solidFill>
              </a:rPr>
              <a:t>highest score so far</a:t>
            </a:r>
            <a:r>
              <a:rPr lang="en-GB" sz="1100">
                <a:solidFill>
                  <a:srgbClr val="6AA84F"/>
                </a:solidFill>
              </a:rPr>
              <a:t> - at the start it is 0</a:t>
            </a:r>
            <a:endParaRPr sz="1500">
              <a:solidFill>
                <a:srgbClr val="38761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while team != "stop" </a:t>
            </a:r>
            <a:r>
              <a:rPr lang="en-GB" sz="1100">
                <a:solidFill>
                  <a:srgbClr val="38761D"/>
                </a:solidFill>
              </a:rPr>
              <a:t>The loop is meant to keep running </a:t>
            </a:r>
            <a:r>
              <a:rPr b="1" lang="en-GB" sz="1100">
                <a:solidFill>
                  <a:srgbClr val="38761D"/>
                </a:solidFill>
              </a:rPr>
              <a:t>until the user types </a:t>
            </a:r>
            <a:r>
              <a:rPr b="1" lang="en-GB" sz="11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"stop"</a:t>
            </a:r>
            <a:br>
              <a:rPr lang="en-GB" sz="1100">
                <a:solidFill>
                  <a:schemeClr val="dk1"/>
                </a:solidFill>
              </a:rPr>
            </a:b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	</a:t>
            </a: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team = input("enter team name") 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score = input("enter score")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if score &gt; highscore then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		highscore = score     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highteam = team 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endif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endwhile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print(highscore)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print(highteam)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6" name="Google Shape;236;p38"/>
          <p:cNvSpPr txBox="1"/>
          <p:nvPr/>
        </p:nvSpPr>
        <p:spPr>
          <a:xfrm>
            <a:off x="1784050" y="1327650"/>
            <a:ext cx="30000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88038"/>
                </a:solidFill>
              </a:rPr>
              <a:t>i</a:t>
            </a:r>
            <a:r>
              <a:rPr lang="en-GB" sz="1100">
                <a:solidFill>
                  <a:srgbClr val="188038"/>
                </a:solidFill>
              </a:rPr>
              <a:t>f the current team’s score is </a:t>
            </a:r>
            <a:r>
              <a:rPr b="1" lang="en-GB" sz="1100">
                <a:solidFill>
                  <a:srgbClr val="188038"/>
                </a:solidFill>
              </a:rPr>
              <a:t>greater than</a:t>
            </a:r>
            <a:r>
              <a:rPr lang="en-GB" sz="1100">
                <a:solidFill>
                  <a:srgbClr val="188038"/>
                </a:solidFill>
              </a:rPr>
              <a:t> the highest one seen so far.</a:t>
            </a:r>
            <a:endParaRPr sz="1100">
              <a:solidFill>
                <a:srgbClr val="18803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GB" sz="1100">
                <a:solidFill>
                  <a:srgbClr val="188038"/>
                </a:solidFill>
              </a:rPr>
              <a:t>Update </a:t>
            </a: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highscore</a:t>
            </a:r>
            <a:r>
              <a:rPr lang="en-GB" sz="1100">
                <a:solidFill>
                  <a:srgbClr val="188038"/>
                </a:solidFill>
              </a:rPr>
              <a:t> to this new score.</a:t>
            </a:r>
            <a:br>
              <a:rPr lang="en-GB" sz="1100">
                <a:solidFill>
                  <a:srgbClr val="188038"/>
                </a:solidFill>
              </a:rPr>
            </a:br>
            <a:r>
              <a:rPr lang="en-GB" sz="1100">
                <a:solidFill>
                  <a:srgbClr val="188038"/>
                </a:solidFill>
              </a:rPr>
              <a:t>Remember the </a:t>
            </a: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highteam</a:t>
            </a:r>
            <a:r>
              <a:rPr lang="en-GB" sz="1100">
                <a:solidFill>
                  <a:srgbClr val="188038"/>
                </a:solidFill>
              </a:rPr>
              <a:t> (the team that currently holds the top score)</a:t>
            </a:r>
            <a:endParaRPr sz="1100">
              <a:solidFill>
                <a:srgbClr val="188038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June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2" name="Google Shape;242;p39"/>
          <p:cNvSpPr txBox="1"/>
          <p:nvPr/>
        </p:nvSpPr>
        <p:spPr>
          <a:xfrm>
            <a:off x="4948000" y="2810850"/>
            <a:ext cx="5325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(6)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3" name="Google Shape;243;p39"/>
          <p:cNvSpPr txBox="1"/>
          <p:nvPr/>
        </p:nvSpPr>
        <p:spPr>
          <a:xfrm>
            <a:off x="5183475" y="353850"/>
            <a:ext cx="3960600" cy="30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highscore = 0  </a:t>
            </a:r>
            <a:r>
              <a:rPr lang="en-GB" sz="1100">
                <a:solidFill>
                  <a:srgbClr val="6AA84F"/>
                </a:solidFill>
              </a:rPr>
              <a:t>This sets up a starting value for the </a:t>
            </a:r>
            <a:r>
              <a:rPr i="1" lang="en-GB" sz="1100">
                <a:solidFill>
                  <a:srgbClr val="6AA84F"/>
                </a:solidFill>
              </a:rPr>
              <a:t>highest score so far</a:t>
            </a:r>
            <a:r>
              <a:rPr lang="en-GB" sz="1100">
                <a:solidFill>
                  <a:srgbClr val="6AA84F"/>
                </a:solidFill>
              </a:rPr>
              <a:t> - at the start it is 0</a:t>
            </a:r>
            <a:endParaRPr sz="1500">
              <a:solidFill>
                <a:srgbClr val="38761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while team != "stop" </a:t>
            </a:r>
            <a:r>
              <a:rPr lang="en-GB" sz="1100">
                <a:solidFill>
                  <a:srgbClr val="38761D"/>
                </a:solidFill>
              </a:rPr>
              <a:t>The loop is meant to keep running </a:t>
            </a:r>
            <a:r>
              <a:rPr b="1" lang="en-GB" sz="1100">
                <a:solidFill>
                  <a:srgbClr val="38761D"/>
                </a:solidFill>
              </a:rPr>
              <a:t>until the user types </a:t>
            </a:r>
            <a:r>
              <a:rPr b="1" lang="en-GB" sz="11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"stop"</a:t>
            </a:r>
            <a:br>
              <a:rPr lang="en-GB" sz="1100">
                <a:solidFill>
                  <a:schemeClr val="dk1"/>
                </a:solidFill>
              </a:rPr>
            </a:b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	team = input("enter team name") 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score = input("enter score")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if score &gt; highscore then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		highscore = score     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highteam = team 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endif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endwhile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print(highscore)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print(highteam)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4" name="Google Shape;244;p39"/>
          <p:cNvSpPr txBox="1"/>
          <p:nvPr/>
        </p:nvSpPr>
        <p:spPr>
          <a:xfrm>
            <a:off x="1784050" y="1327650"/>
            <a:ext cx="30000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88038"/>
                </a:solidFill>
              </a:rPr>
              <a:t>if the current team’s score is </a:t>
            </a:r>
            <a:r>
              <a:rPr b="1" lang="en-GB" sz="1100">
                <a:solidFill>
                  <a:srgbClr val="188038"/>
                </a:solidFill>
              </a:rPr>
              <a:t>greater than</a:t>
            </a:r>
            <a:r>
              <a:rPr lang="en-GB" sz="1100">
                <a:solidFill>
                  <a:srgbClr val="188038"/>
                </a:solidFill>
              </a:rPr>
              <a:t> the highest one seen so far.</a:t>
            </a:r>
            <a:endParaRPr sz="1100">
              <a:solidFill>
                <a:srgbClr val="18803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GB" sz="1100">
                <a:solidFill>
                  <a:srgbClr val="188038"/>
                </a:solidFill>
              </a:rPr>
              <a:t>Update </a:t>
            </a: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highscore</a:t>
            </a:r>
            <a:r>
              <a:rPr lang="en-GB" sz="1100">
                <a:solidFill>
                  <a:srgbClr val="188038"/>
                </a:solidFill>
              </a:rPr>
              <a:t> to this new score.</a:t>
            </a:r>
            <a:br>
              <a:rPr lang="en-GB" sz="1100">
                <a:solidFill>
                  <a:srgbClr val="188038"/>
                </a:solidFill>
              </a:rPr>
            </a:br>
            <a:r>
              <a:rPr lang="en-GB" sz="1100">
                <a:solidFill>
                  <a:srgbClr val="188038"/>
                </a:solidFill>
              </a:rPr>
              <a:t>Remember the </a:t>
            </a: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highteam</a:t>
            </a:r>
            <a:r>
              <a:rPr lang="en-GB" sz="1100">
                <a:solidFill>
                  <a:srgbClr val="188038"/>
                </a:solidFill>
              </a:rPr>
              <a:t> (the team that currently holds the top score)</a:t>
            </a:r>
            <a:endParaRPr sz="1100">
              <a:solidFill>
                <a:srgbClr val="188038"/>
              </a:solidFill>
            </a:endParaRPr>
          </a:p>
        </p:txBody>
      </p:sp>
      <p:sp>
        <p:nvSpPr>
          <p:cNvPr id="245" name="Google Shape;245;p39"/>
          <p:cNvSpPr txBox="1"/>
          <p:nvPr/>
        </p:nvSpPr>
        <p:spPr>
          <a:xfrm>
            <a:off x="2264175" y="2760275"/>
            <a:ext cx="3000000" cy="113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88038"/>
                </a:solidFill>
              </a:rPr>
              <a:t>The loop repeats until the user enters </a:t>
            </a: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"stop"</a:t>
            </a:r>
            <a:r>
              <a:rPr lang="en-GB" sz="1100">
                <a:solidFill>
                  <a:srgbClr val="188038"/>
                </a:solidFill>
              </a:rPr>
              <a:t> as the team name.</a:t>
            </a:r>
            <a:br>
              <a:rPr lang="en-GB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100">
              <a:solidFill>
                <a:srgbClr val="188038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June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1" name="Google Shape;251;p40"/>
          <p:cNvSpPr txBox="1"/>
          <p:nvPr/>
        </p:nvSpPr>
        <p:spPr>
          <a:xfrm>
            <a:off x="4948000" y="2810850"/>
            <a:ext cx="5325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(6)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2" name="Google Shape;252;p40"/>
          <p:cNvSpPr txBox="1"/>
          <p:nvPr/>
        </p:nvSpPr>
        <p:spPr>
          <a:xfrm>
            <a:off x="5183475" y="353850"/>
            <a:ext cx="3960600" cy="30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highscore = 0  </a:t>
            </a:r>
            <a:r>
              <a:rPr lang="en-GB" sz="1100">
                <a:solidFill>
                  <a:srgbClr val="6AA84F"/>
                </a:solidFill>
              </a:rPr>
              <a:t>This sets up a starting value for the </a:t>
            </a:r>
            <a:r>
              <a:rPr i="1" lang="en-GB" sz="1100">
                <a:solidFill>
                  <a:srgbClr val="6AA84F"/>
                </a:solidFill>
              </a:rPr>
              <a:t>highest score so far</a:t>
            </a:r>
            <a:r>
              <a:rPr lang="en-GB" sz="1100">
                <a:solidFill>
                  <a:srgbClr val="6AA84F"/>
                </a:solidFill>
              </a:rPr>
              <a:t> - at the start it is 0</a:t>
            </a:r>
            <a:endParaRPr sz="1500">
              <a:solidFill>
                <a:srgbClr val="38761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while team != "stop" </a:t>
            </a:r>
            <a:r>
              <a:rPr lang="en-GB" sz="1100">
                <a:solidFill>
                  <a:srgbClr val="38761D"/>
                </a:solidFill>
              </a:rPr>
              <a:t>The loop is meant to keep running </a:t>
            </a:r>
            <a:r>
              <a:rPr b="1" lang="en-GB" sz="1100">
                <a:solidFill>
                  <a:srgbClr val="38761D"/>
                </a:solidFill>
              </a:rPr>
              <a:t>until the user types </a:t>
            </a:r>
            <a:r>
              <a:rPr b="1" lang="en-GB" sz="11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"stop"</a:t>
            </a:r>
            <a:br>
              <a:rPr lang="en-GB" sz="1100">
                <a:solidFill>
                  <a:schemeClr val="dk1"/>
                </a:solidFill>
              </a:rPr>
            </a:b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	team = input("enter team name") 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score = input("enter score")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if score &gt; highscore then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		highscore = score     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highteam = team    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endif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endwhile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print(highscore) 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print(highteam)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3" name="Google Shape;253;p40"/>
          <p:cNvSpPr txBox="1"/>
          <p:nvPr/>
        </p:nvSpPr>
        <p:spPr>
          <a:xfrm>
            <a:off x="1784050" y="1327650"/>
            <a:ext cx="30000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88038"/>
                </a:solidFill>
              </a:rPr>
              <a:t>if the current team’s score is </a:t>
            </a:r>
            <a:r>
              <a:rPr b="1" lang="en-GB" sz="1100">
                <a:solidFill>
                  <a:srgbClr val="188038"/>
                </a:solidFill>
              </a:rPr>
              <a:t>greater than</a:t>
            </a:r>
            <a:r>
              <a:rPr lang="en-GB" sz="1100">
                <a:solidFill>
                  <a:srgbClr val="188038"/>
                </a:solidFill>
              </a:rPr>
              <a:t> the highest one seen so far.</a:t>
            </a:r>
            <a:endParaRPr sz="1100">
              <a:solidFill>
                <a:srgbClr val="18803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GB" sz="1100">
                <a:solidFill>
                  <a:srgbClr val="188038"/>
                </a:solidFill>
              </a:rPr>
              <a:t>Update </a:t>
            </a: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highscore</a:t>
            </a:r>
            <a:r>
              <a:rPr lang="en-GB" sz="1100">
                <a:solidFill>
                  <a:srgbClr val="188038"/>
                </a:solidFill>
              </a:rPr>
              <a:t> to this new score.</a:t>
            </a:r>
            <a:br>
              <a:rPr lang="en-GB" sz="1100">
                <a:solidFill>
                  <a:srgbClr val="188038"/>
                </a:solidFill>
              </a:rPr>
            </a:br>
            <a:r>
              <a:rPr lang="en-GB" sz="1100">
                <a:solidFill>
                  <a:srgbClr val="188038"/>
                </a:solidFill>
              </a:rPr>
              <a:t>Remember the </a:t>
            </a: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highteam</a:t>
            </a:r>
            <a:r>
              <a:rPr lang="en-GB" sz="1100">
                <a:solidFill>
                  <a:srgbClr val="188038"/>
                </a:solidFill>
              </a:rPr>
              <a:t> (the team that currently holds the top score)</a:t>
            </a:r>
            <a:endParaRPr sz="1100">
              <a:solidFill>
                <a:srgbClr val="188038"/>
              </a:solidFill>
            </a:endParaRPr>
          </a:p>
        </p:txBody>
      </p:sp>
      <p:sp>
        <p:nvSpPr>
          <p:cNvPr id="254" name="Google Shape;254;p40"/>
          <p:cNvSpPr txBox="1"/>
          <p:nvPr/>
        </p:nvSpPr>
        <p:spPr>
          <a:xfrm>
            <a:off x="2264175" y="2760275"/>
            <a:ext cx="3000000" cy="113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88038"/>
                </a:solidFill>
              </a:rPr>
              <a:t>The loop repeats until the user enters </a:t>
            </a: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"stop"</a:t>
            </a:r>
            <a:r>
              <a:rPr lang="en-GB" sz="1100">
                <a:solidFill>
                  <a:srgbClr val="188038"/>
                </a:solidFill>
              </a:rPr>
              <a:t> as the team name.</a:t>
            </a:r>
            <a:br>
              <a:rPr lang="en-GB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100">
              <a:solidFill>
                <a:srgbClr val="188038"/>
              </a:solidFill>
            </a:endParaRPr>
          </a:p>
        </p:txBody>
      </p:sp>
      <p:sp>
        <p:nvSpPr>
          <p:cNvPr id="255" name="Google Shape;255;p40"/>
          <p:cNvSpPr txBox="1"/>
          <p:nvPr/>
        </p:nvSpPr>
        <p:spPr>
          <a:xfrm>
            <a:off x="6748900" y="2810850"/>
            <a:ext cx="2326500" cy="12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88038"/>
                </a:solidFill>
              </a:rPr>
              <a:t>Output the the highest score</a:t>
            </a:r>
            <a:endParaRPr sz="1100">
              <a:solidFill>
                <a:srgbClr val="18803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88038"/>
                </a:solidFill>
              </a:rPr>
              <a:t>Output the name of the highest scoring team</a:t>
            </a:r>
            <a:endParaRPr sz="1100">
              <a:solidFill>
                <a:srgbClr val="18803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100">
              <a:solidFill>
                <a:srgbClr val="188038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/>
          <p:nvPr/>
        </p:nvSpPr>
        <p:spPr>
          <a:xfrm>
            <a:off x="378850" y="1611821"/>
            <a:ext cx="8074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SECTION HEADING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0" l="0" r="0" t="21352"/>
          <a:stretch/>
        </p:blipFill>
        <p:spPr>
          <a:xfrm>
            <a:off x="1149100" y="944550"/>
            <a:ext cx="5759599" cy="369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HEADING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6" name="Google Shape;266;p42"/>
          <p:cNvSpPr txBox="1"/>
          <p:nvPr/>
        </p:nvSpPr>
        <p:spPr>
          <a:xfrm>
            <a:off x="362600" y="1410100"/>
            <a:ext cx="8435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body text here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3"/>
          <p:cNvPicPr preferRelativeResize="0"/>
          <p:nvPr/>
        </p:nvPicPr>
        <p:blipFill rotWithShape="1">
          <a:blip r:embed="rId3">
            <a:alphaModFix/>
          </a:blip>
          <a:srcRect b="43356" l="0" r="0" t="34327"/>
          <a:stretch/>
        </p:blipFill>
        <p:spPr>
          <a:xfrm>
            <a:off x="1781750" y="4667800"/>
            <a:ext cx="5580498" cy="296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43"/>
          <p:cNvGrpSpPr/>
          <p:nvPr/>
        </p:nvGrpSpPr>
        <p:grpSpPr>
          <a:xfrm>
            <a:off x="905700" y="1240200"/>
            <a:ext cx="7332600" cy="2365625"/>
            <a:chOff x="905700" y="1240200"/>
            <a:chExt cx="7332600" cy="2365625"/>
          </a:xfrm>
        </p:grpSpPr>
        <p:pic>
          <p:nvPicPr>
            <p:cNvPr id="273" name="Google Shape;273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36451" y="1240200"/>
              <a:ext cx="1271101" cy="1271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43"/>
            <p:cNvSpPr txBox="1"/>
            <p:nvPr/>
          </p:nvSpPr>
          <p:spPr>
            <a:xfrm>
              <a:off x="905700" y="3015125"/>
              <a:ext cx="73326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Ada, the National College for Digital Skills</a:t>
              </a:r>
              <a:endPara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 b="0" l="0" r="0" t="21352"/>
          <a:stretch/>
        </p:blipFill>
        <p:spPr>
          <a:xfrm>
            <a:off x="1149100" y="944550"/>
            <a:ext cx="5759599" cy="369085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4671225" y="3209000"/>
            <a:ext cx="14205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</a:rPr>
              <a:t>String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4672979" y="3544328"/>
            <a:ext cx="14205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</a:rPr>
              <a:t>Integer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4685487" y="3933473"/>
            <a:ext cx="14205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</a:rPr>
              <a:t>Real/Float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378850" y="1611821"/>
            <a:ext cx="8074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Functions</a:t>
            </a:r>
            <a:endParaRPr b="1" sz="4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5351" y="368075"/>
            <a:ext cx="4995000" cy="4407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5351" y="368075"/>
            <a:ext cx="4995000" cy="440735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/>
          <p:nvPr/>
        </p:nvSpPr>
        <p:spPr>
          <a:xfrm>
            <a:off x="4079400" y="637250"/>
            <a:ext cx="366000" cy="204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362600" y="841850"/>
            <a:ext cx="19950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Data structure that stores similar items as a single identifier e.g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[“apple”, “Banana”,, “Orange”]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98" name="Google Shape;98;p19"/>
          <p:cNvCxnSpPr>
            <a:stCxn id="97" idx="3"/>
            <a:endCxn id="96" idx="1"/>
          </p:cNvCxnSpPr>
          <p:nvPr/>
        </p:nvCxnSpPr>
        <p:spPr>
          <a:xfrm flipH="1" rot="10800000">
            <a:off x="2357600" y="739550"/>
            <a:ext cx="1721700" cy="50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5351" y="368075"/>
            <a:ext cx="4995000" cy="440735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/>
          <p:nvPr/>
        </p:nvSpPr>
        <p:spPr>
          <a:xfrm>
            <a:off x="4079400" y="637250"/>
            <a:ext cx="366000" cy="204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/>
          <p:nvPr/>
        </p:nvSpPr>
        <p:spPr>
          <a:xfrm>
            <a:off x="4206000" y="1854950"/>
            <a:ext cx="702000" cy="204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459444" y="2100824"/>
            <a:ext cx="19950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 variable that is listed  in the functions declaration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08" name="Google Shape;108;p20"/>
          <p:cNvCxnSpPr>
            <a:stCxn id="107" idx="3"/>
          </p:cNvCxnSpPr>
          <p:nvPr/>
        </p:nvCxnSpPr>
        <p:spPr>
          <a:xfrm flipH="1" rot="10800000">
            <a:off x="2454444" y="1998524"/>
            <a:ext cx="1721700" cy="50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362600" y="353850"/>
            <a:ext cx="7332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 2024</a:t>
            </a:r>
            <a:endParaRPr b="1" sz="4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5351" y="368075"/>
            <a:ext cx="4995000" cy="440735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/>
          <p:nvPr/>
        </p:nvSpPr>
        <p:spPr>
          <a:xfrm>
            <a:off x="4079400" y="637250"/>
            <a:ext cx="366000" cy="204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4206000" y="1854950"/>
            <a:ext cx="702000" cy="204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4745775" y="2367150"/>
            <a:ext cx="702000" cy="204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362600" y="2469496"/>
            <a:ext cx="19950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 search algorithm used on unordered lists, examines each </a:t>
            </a:r>
            <a:r>
              <a:rPr lang="en-GB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element from the beginning in sequence until the target element is found or when end of the list is reached</a:t>
            </a:r>
            <a:endParaRPr sz="15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19" name="Google Shape;119;p21"/>
          <p:cNvCxnSpPr>
            <a:stCxn id="118" idx="3"/>
            <a:endCxn id="117" idx="1"/>
          </p:cNvCxnSpPr>
          <p:nvPr/>
        </p:nvCxnSpPr>
        <p:spPr>
          <a:xfrm flipH="1" rot="10800000">
            <a:off x="2357600" y="2469346"/>
            <a:ext cx="2388300" cy="54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