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y="5143500" cx="9144000"/>
  <p:notesSz cx="6858000" cy="9144000"/>
  <p:embeddedFontLst>
    <p:embeddedFont>
      <p:font typeface="Titillium Web"/>
      <p:regular r:id="rId30"/>
      <p:bold r:id="rId31"/>
      <p:italic r:id="rId32"/>
      <p:boldItalic r:id="rId33"/>
    </p:embeddedFont>
    <p:embeddedFont>
      <p:font typeface="Montserrat Alternates"/>
      <p:regular r:id="rId34"/>
      <p:bold r:id="rId35"/>
      <p:italic r:id="rId36"/>
      <p:boldItalic r:id="rId37"/>
    </p:embeddedFont>
    <p:embeddedFont>
      <p:font typeface="Titillium Web Light"/>
      <p:regular r:id="rId38"/>
      <p:bold r:id="rId39"/>
      <p:italic r:id="rId40"/>
      <p:boldItalic r:id="rId4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B87BF73-B4C0-44A1-A24A-2B5D698B7DE8}">
  <a:tblStyle styleId="{AB87BF73-B4C0-44A1-A24A-2B5D698B7D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TitilliumWebLight-italic.fntdata"/><Relationship Id="rId20" Type="http://schemas.openxmlformats.org/officeDocument/2006/relationships/slide" Target="slides/slide14.xml"/><Relationship Id="rId41" Type="http://schemas.openxmlformats.org/officeDocument/2006/relationships/font" Target="fonts/TitilliumWebLight-boldItalic.fntdata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TitilliumWeb-bold.fntdata"/><Relationship Id="rId30" Type="http://schemas.openxmlformats.org/officeDocument/2006/relationships/font" Target="fonts/TitilliumWeb-regular.fntdata"/><Relationship Id="rId11" Type="http://schemas.openxmlformats.org/officeDocument/2006/relationships/slide" Target="slides/slide5.xml"/><Relationship Id="rId33" Type="http://schemas.openxmlformats.org/officeDocument/2006/relationships/font" Target="fonts/TitilliumWeb-boldItalic.fntdata"/><Relationship Id="rId10" Type="http://schemas.openxmlformats.org/officeDocument/2006/relationships/slide" Target="slides/slide4.xml"/><Relationship Id="rId32" Type="http://schemas.openxmlformats.org/officeDocument/2006/relationships/font" Target="fonts/TitilliumWeb-italic.fntdata"/><Relationship Id="rId13" Type="http://schemas.openxmlformats.org/officeDocument/2006/relationships/slide" Target="slides/slide7.xml"/><Relationship Id="rId35" Type="http://schemas.openxmlformats.org/officeDocument/2006/relationships/font" Target="fonts/MontserratAlternates-bold.fntdata"/><Relationship Id="rId12" Type="http://schemas.openxmlformats.org/officeDocument/2006/relationships/slide" Target="slides/slide6.xml"/><Relationship Id="rId34" Type="http://schemas.openxmlformats.org/officeDocument/2006/relationships/font" Target="fonts/MontserratAlternates-regular.fntdata"/><Relationship Id="rId15" Type="http://schemas.openxmlformats.org/officeDocument/2006/relationships/slide" Target="slides/slide9.xml"/><Relationship Id="rId37" Type="http://schemas.openxmlformats.org/officeDocument/2006/relationships/font" Target="fonts/MontserratAlternates-boldItalic.fntdata"/><Relationship Id="rId14" Type="http://schemas.openxmlformats.org/officeDocument/2006/relationships/slide" Target="slides/slide8.xml"/><Relationship Id="rId36" Type="http://schemas.openxmlformats.org/officeDocument/2006/relationships/font" Target="fonts/MontserratAlternates-italic.fntdata"/><Relationship Id="rId17" Type="http://schemas.openxmlformats.org/officeDocument/2006/relationships/slide" Target="slides/slide11.xml"/><Relationship Id="rId39" Type="http://schemas.openxmlformats.org/officeDocument/2006/relationships/font" Target="fonts/TitilliumWebLight-bold.fntdata"/><Relationship Id="rId16" Type="http://schemas.openxmlformats.org/officeDocument/2006/relationships/slide" Target="slides/slide10.xml"/><Relationship Id="rId38" Type="http://schemas.openxmlformats.org/officeDocument/2006/relationships/font" Target="fonts/TitilliumWebLight-regular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2392a5c304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2392a5c304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a1bf439a57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a1bf439a57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bd675a0c34_0_2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bd675a0c34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2392a5c304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2392a5c304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a1bf0df981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a1bf0df981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a1bf439a57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a1bf439a57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a1bf439a57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a1bf439a57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a1bf439a57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a1bf439a57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a1bf439a57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a1bf439a57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a1bf439a57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a1bf439a57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a1bf439a57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a1bf439a57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a1bf439a57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a1bf439a57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a1bf439a57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a1bf439a57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a1bf439a5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a1bf439a5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a1bf439a5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a1bf439a5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a1bf439a57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a1bf439a57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fb53974b9a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fb53974b9a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jpg"/><Relationship Id="rId4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jpg"/><Relationship Id="rId4" Type="http://schemas.openxmlformats.org/officeDocument/2006/relationships/image" Target="../media/image1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jpg"/><Relationship Id="rId4" Type="http://schemas.openxmlformats.org/officeDocument/2006/relationships/image" Target="../media/image1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jpg"/><Relationship Id="rId4" Type="http://schemas.openxmlformats.org/officeDocument/2006/relationships/image" Target="../media/image1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1.jpg"/><Relationship Id="rId4" Type="http://schemas.openxmlformats.org/officeDocument/2006/relationships/image" Target="../media/image1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jpg"/><Relationship Id="rId4" Type="http://schemas.openxmlformats.org/officeDocument/2006/relationships/image" Target="../media/image1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1.jpg"/><Relationship Id="rId4" Type="http://schemas.openxmlformats.org/officeDocument/2006/relationships/image" Target="../media/image1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1.jpg"/><Relationship Id="rId4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1.jpg"/><Relationship Id="rId4" Type="http://schemas.openxmlformats.org/officeDocument/2006/relationships/image" Target="../media/image14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jpg"/><Relationship Id="rId4" Type="http://schemas.openxmlformats.org/officeDocument/2006/relationships/image" Target="../media/image14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1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5.png"/><Relationship Id="rId4" Type="http://schemas.openxmlformats.org/officeDocument/2006/relationships/image" Target="../media/image1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jpg"/><Relationship Id="rId4" Type="http://schemas.openxmlformats.org/officeDocument/2006/relationships/image" Target="../media/image1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Relationship Id="rId4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FFFF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Reflection on robust programming, data validation, IDE and developing solutions</a:t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rgbClr val="FFFFFF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Algorithms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117" name="Google Shape;117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75950" y="774350"/>
            <a:ext cx="5800725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graphicFrame>
        <p:nvGraphicFramePr>
          <p:cNvPr id="123" name="Google Shape;123;p23"/>
          <p:cNvGraphicFramePr/>
          <p:nvPr/>
        </p:nvGraphicFramePr>
        <p:xfrm>
          <a:off x="618925" y="84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{AB87BF73-B4C0-44A1-A24A-2B5D698B7DE8}</a:tableStyleId>
              </a:tblPr>
              <a:tblGrid>
                <a:gridCol w="1895050"/>
                <a:gridCol w="3382875"/>
                <a:gridCol w="2638975"/>
              </a:tblGrid>
              <a:tr h="470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/>
                        <a:t>Validation technique</a:t>
                      </a:r>
                      <a:endParaRPr b="1"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/>
                        <a:t>How it works</a:t>
                      </a:r>
                      <a:endParaRPr b="1" sz="1300"/>
                    </a:p>
                  </a:txBody>
                  <a:tcPr marT="91425" marB="91425" marR="91425" marL="91425">
                    <a:lnB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/>
                        <a:t>Linked to context</a:t>
                      </a:r>
                      <a:endParaRPr b="1" sz="1300"/>
                    </a:p>
                  </a:txBody>
                  <a:tcPr marT="91425" marB="91425" marR="91425" marL="91425">
                    <a:lnB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8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>
                          <a:solidFill>
                            <a:srgbClr val="FF0000"/>
                          </a:solidFill>
                        </a:rPr>
                        <a:t>Range check</a:t>
                      </a:r>
                      <a:endParaRPr b="1"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R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</a:rPr>
                        <a:t>Check the data is within the upper/lower boundary</a:t>
                      </a:r>
                      <a:endParaRPr sz="1300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</a:endParaRPr>
                    </a:p>
                  </a:txBody>
                  <a:tcPr marT="76200" marB="76200" marR="76200" marL="76200" anchor="ctr">
                    <a:lnL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The player must enter a number between 1 and 10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76200" marB="76200" marR="76200" marL="76200" anchor="ctr">
                    <a:lnL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9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>
                          <a:solidFill>
                            <a:srgbClr val="FF0000"/>
                          </a:solidFill>
                        </a:rPr>
                        <a:t>Type check</a:t>
                      </a:r>
                      <a:endParaRPr b="1"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Check the data is the appropriate data type 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T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The input must be a whole number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lnT cap="flat" cmpd="sng" w="8475">
                      <a:solidFill>
                        <a:srgbClr val="8A8C8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509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>
                          <a:solidFill>
                            <a:srgbClr val="FF0000"/>
                          </a:solidFill>
                        </a:rPr>
                        <a:t>Presence check</a:t>
                      </a:r>
                      <a:endParaRPr b="1"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Ensuring data is present and the input is not blank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Entering a number as input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09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>
                          <a:solidFill>
                            <a:srgbClr val="FF0000"/>
                          </a:solidFill>
                        </a:rPr>
                        <a:t>Length check</a:t>
                      </a:r>
                      <a:endParaRPr b="1"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Limiting the number of characters entered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The number can only be 1 or 2 digits long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09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>
                          <a:solidFill>
                            <a:srgbClr val="FF0000"/>
                          </a:solidFill>
                        </a:rPr>
                        <a:t>Format check</a:t>
                      </a:r>
                      <a:endParaRPr b="1"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Ensuring the data follows the correct pattern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The input or answer is only 1 or 2 digits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952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>
                          <a:solidFill>
                            <a:srgbClr val="FF0000"/>
                          </a:solidFill>
                        </a:rPr>
                        <a:t>Look up check</a:t>
                      </a:r>
                      <a:endParaRPr b="1"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Ensuring the data is only from a select range of values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>
                          <a:solidFill>
                            <a:srgbClr val="FF0000"/>
                          </a:solidFill>
                        </a:rPr>
                        <a:t>Between 1 to 10</a:t>
                      </a:r>
                      <a:endParaRPr sz="13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Developing solutions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34" name="Google Shape;134;p25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35" name="Google Shape;135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25" y="1065125"/>
            <a:ext cx="7661387" cy="160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41" name="Google Shape;141;p26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42" name="Google Shape;142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25" y="944550"/>
            <a:ext cx="7661375" cy="186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6"/>
          <p:cNvSpPr txBox="1"/>
          <p:nvPr/>
        </p:nvSpPr>
        <p:spPr>
          <a:xfrm>
            <a:off x="584500" y="2649900"/>
            <a:ext cx="5012100" cy="24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0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Initialise the value of score to 0 to begin with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for count = 1 to 3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num1 = random(1, 10)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num2 = random(1, 10)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 = input("What is” +num1 +  " + " + num2 + "?")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ans = num1 + num2 then   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score + 1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end if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next count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print("You scored " + score)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49" name="Google Shape;149;p27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50" name="Google Shape;150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25" y="944550"/>
            <a:ext cx="7661375" cy="186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7"/>
          <p:cNvSpPr txBox="1"/>
          <p:nvPr/>
        </p:nvSpPr>
        <p:spPr>
          <a:xfrm>
            <a:off x="584500" y="2649900"/>
            <a:ext cx="6389400" cy="24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0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Initialise the value of score to 0 to begin with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for count = 1 to 3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A for loop as we know 3 questions to be asked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num1 = random(1, 10)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num2 = random(1, 10)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 = input("What is” +num1 +  " + " + num2 + "?")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ans = num1 + num2 then   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score + 1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end if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next count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print("You scored " + score)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57" name="Google Shape;157;p28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58" name="Google Shape;15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25" y="944550"/>
            <a:ext cx="7661375" cy="186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8"/>
          <p:cNvSpPr txBox="1"/>
          <p:nvPr/>
        </p:nvSpPr>
        <p:spPr>
          <a:xfrm>
            <a:off x="584500" y="2649900"/>
            <a:ext cx="6389400" cy="24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0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Initialise the value of score to 0 to begin with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for count = 1 to 3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A for loop as we know 3 questions to be asked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num1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1  (note random function)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num2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2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 = input("What is” +num1 +  " + " + num2 + "?")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ans = num1 + num2 then   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score + 1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end if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next count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print("You scored " + score)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9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65" name="Google Shape;165;p29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66" name="Google Shape;166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25" y="944550"/>
            <a:ext cx="7661375" cy="186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9"/>
          <p:cNvSpPr txBox="1"/>
          <p:nvPr/>
        </p:nvSpPr>
        <p:spPr>
          <a:xfrm>
            <a:off x="584500" y="2649900"/>
            <a:ext cx="8864400" cy="2724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0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Initialise the value of score to 0 to begin with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for count = 1 to 3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A for loop as we know 3 questions to be asked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num1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1  (note random function)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num2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2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 = input("What is” +num1 +  " + " + num2 + "?")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Taking in user answer through output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question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 - note the use of concatenation to join string values together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ans = num1 + num2 then   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score + 1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end if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next count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print("You scored " + score)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0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73" name="Google Shape;173;p30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74" name="Google Shape;174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25" y="944550"/>
            <a:ext cx="7661375" cy="186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30"/>
          <p:cNvSpPr txBox="1"/>
          <p:nvPr/>
        </p:nvSpPr>
        <p:spPr>
          <a:xfrm>
            <a:off x="584500" y="2649900"/>
            <a:ext cx="8864400" cy="2724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0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Initialise the value of score to 0 to begin with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for count = 1 to 3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A for loop as we know 3 questions to be asked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num1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1  (note random function)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num2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2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 = input("What is” +num1 +  " + " + num2 + "?")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Taking in user answer through output question - note the use of concatenation to join string values together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ans = num1 + num2 then   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Checking using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condition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 if user answer correct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score + 1   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end if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next count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print("You scored " + score)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1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81" name="Google Shape;181;p31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82" name="Google Shape;182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25" y="944550"/>
            <a:ext cx="7661375" cy="186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31"/>
          <p:cNvSpPr txBox="1"/>
          <p:nvPr/>
        </p:nvSpPr>
        <p:spPr>
          <a:xfrm>
            <a:off x="584500" y="2649900"/>
            <a:ext cx="8864400" cy="2724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0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Initialise the value of score to 0 to begin with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for count = 1 to 3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A for loop as we know 3 questions to be asked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num1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1  (note random function)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num2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2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 = input("What is” +num1 +  " + " + num2 + "?")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Taking in user answer through output question - note the use of concatenation to join string values together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ans = num1 + num2 then   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Checking using condition if user answer correct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score + 1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correct the value of score increments by 1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end if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next count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print("You scored " + score)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Producing robust programmes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2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89" name="Google Shape;189;p32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90" name="Google Shape;190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25" y="944550"/>
            <a:ext cx="7661375" cy="186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32"/>
          <p:cNvSpPr txBox="1"/>
          <p:nvPr/>
        </p:nvSpPr>
        <p:spPr>
          <a:xfrm>
            <a:off x="584500" y="2649900"/>
            <a:ext cx="8864400" cy="2724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0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Initialise the value of score to 0 to begin with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for count = 1 to 3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A for loop as we know 3 questions to be asked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num1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1  (note random function)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num2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2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 = input("What is” +num1 +  " + " + num2 + "?")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Taking in user answer through output question - note the use of concatenation to join string values together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ans = num1 + num2 then   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Checking using condition if user answer correct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score + 1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correct the value of score increments by 1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end if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next count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Moves to the next question - loop ends when count = 3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print("You scored " + score)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3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97" name="Google Shape;197;p33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98" name="Google Shape;198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25" y="944550"/>
            <a:ext cx="7661375" cy="186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33"/>
          <p:cNvSpPr txBox="1"/>
          <p:nvPr/>
        </p:nvSpPr>
        <p:spPr>
          <a:xfrm>
            <a:off x="584500" y="2649900"/>
            <a:ext cx="8864400" cy="2724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0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Initialise the value of score to 0 to begin with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for count = 1 to 3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A for loop as we know 3 questions to be asked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num1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1  (note random function)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num2 = random(1, 10)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input value of num 2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 = input("What is” +num1 +  " + " + num2 + "?")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Taking in user answer through output question - note the use of concatenation to join string values together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ans = num1 + num2 then   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Checking using condition if user answer correct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score = score + 1   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if correct the value of score increments by 1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end if </a:t>
            </a:r>
            <a:endParaRPr sz="1500">
              <a:solidFill>
                <a:srgbClr val="FF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next count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Moves to the next question - loop ends when count = 3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print("You scored " + score) </a:t>
            </a:r>
            <a:r>
              <a:rPr lang="en-GB" sz="1500">
                <a:solidFill>
                  <a:srgbClr val="188038"/>
                </a:solidFill>
                <a:latin typeface="Titillium Web"/>
                <a:ea typeface="Titillium Web"/>
                <a:cs typeface="Titillium Web"/>
                <a:sym typeface="Titillium Web"/>
              </a:rPr>
              <a:t>Final score output</a:t>
            </a:r>
            <a:endParaRPr sz="1500">
              <a:solidFill>
                <a:srgbClr val="188038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4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June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205" name="Google Shape;205;p34"/>
          <p:cNvSpPr txBox="1"/>
          <p:nvPr/>
        </p:nvSpPr>
        <p:spPr>
          <a:xfrm>
            <a:off x="4948000" y="2810850"/>
            <a:ext cx="532500" cy="2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(6)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06" name="Google Shape;206;p34"/>
          <p:cNvSpPr txBox="1"/>
          <p:nvPr/>
        </p:nvSpPr>
        <p:spPr>
          <a:xfrm>
            <a:off x="64565" y="863250"/>
            <a:ext cx="6532800" cy="320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import random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score = 0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for count in range(1, 4):  # loops from 1 to 3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    num1 = random.randint(1, 10)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    num2 = random.randint(1, 10)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   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    ans = int(input(f"What is {num1} + {num2}? "))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   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    if ans == num1 + num2: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        score += 1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print(f"You scored {score}")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07" name="Google Shape;207;p34"/>
          <p:cNvSpPr txBox="1"/>
          <p:nvPr/>
        </p:nvSpPr>
        <p:spPr>
          <a:xfrm>
            <a:off x="4251571" y="863250"/>
            <a:ext cx="48243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188038"/>
                </a:solidFill>
              </a:rPr>
              <a:t>lets you use random number generation.</a:t>
            </a:r>
            <a:br>
              <a:rPr lang="en-GB">
                <a:solidFill>
                  <a:srgbClr val="188038"/>
                </a:solidFill>
              </a:rPr>
            </a:br>
            <a:endParaRPr>
              <a:solidFill>
                <a:srgbClr val="18803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188038"/>
                </a:solidFill>
              </a:rPr>
              <a:t>counts from </a:t>
            </a:r>
            <a:r>
              <a:rPr b="1" lang="en-GB">
                <a:solidFill>
                  <a:srgbClr val="188038"/>
                </a:solidFill>
              </a:rPr>
              <a:t>1 to 3</a:t>
            </a:r>
            <a:r>
              <a:rPr lang="en-GB">
                <a:solidFill>
                  <a:srgbClr val="188038"/>
                </a:solidFill>
              </a:rPr>
              <a:t> (since Python ranges stop </a:t>
            </a:r>
            <a:r>
              <a:rPr i="1" lang="en-GB">
                <a:solidFill>
                  <a:srgbClr val="188038"/>
                </a:solidFill>
              </a:rPr>
              <a:t>before</a:t>
            </a:r>
            <a:r>
              <a:rPr lang="en-GB">
                <a:solidFill>
                  <a:srgbClr val="188038"/>
                </a:solidFill>
              </a:rPr>
              <a:t> the last number).</a:t>
            </a:r>
            <a:br>
              <a:rPr lang="en-GB">
                <a:solidFill>
                  <a:srgbClr val="188038"/>
                </a:solidFill>
              </a:rPr>
            </a:br>
            <a:endParaRPr>
              <a:solidFill>
                <a:srgbClr val="18803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188038"/>
                </a:solidFill>
              </a:rPr>
              <a:t>picks a random integer between 1 and 10 (inclusive).</a:t>
            </a:r>
            <a:br>
              <a:rPr lang="en-GB">
                <a:solidFill>
                  <a:srgbClr val="188038"/>
                </a:solidFill>
              </a:rPr>
            </a:br>
            <a:endParaRPr>
              <a:solidFill>
                <a:srgbClr val="18803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8803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8803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188038"/>
                </a:solidFill>
              </a:rPr>
              <a:t>uses an </a:t>
            </a:r>
            <a:r>
              <a:rPr i="1" lang="en-GB">
                <a:solidFill>
                  <a:srgbClr val="188038"/>
                </a:solidFill>
              </a:rPr>
              <a:t>f-string</a:t>
            </a:r>
            <a:r>
              <a:rPr lang="en-GB">
                <a:solidFill>
                  <a:srgbClr val="188038"/>
                </a:solidFill>
              </a:rPr>
              <a:t> to insert the numbers into the question.</a:t>
            </a:r>
            <a:br>
              <a:rPr lang="en-GB">
                <a:solidFill>
                  <a:srgbClr val="188038"/>
                </a:solidFill>
              </a:rPr>
            </a:br>
            <a:r>
              <a:rPr lang="en-GB">
                <a:solidFill>
                  <a:srgbClr val="188038"/>
                </a:solidFill>
              </a:rPr>
              <a:t>converts the answer from a string to an integer.</a:t>
            </a:r>
            <a:br>
              <a:rPr lang="en-GB">
                <a:solidFill>
                  <a:srgbClr val="188038"/>
                </a:solidFill>
              </a:rPr>
            </a:br>
            <a:r>
              <a:rPr lang="en-GB">
                <a:solidFill>
                  <a:srgbClr val="188038"/>
                </a:solidFill>
              </a:rPr>
              <a:t>checks if the answer is correct.</a:t>
            </a:r>
            <a:br>
              <a:rPr lang="en-GB">
                <a:solidFill>
                  <a:srgbClr val="188038"/>
                </a:solidFill>
              </a:rPr>
            </a:br>
            <a:r>
              <a:rPr lang="en-GB">
                <a:solidFill>
                  <a:srgbClr val="188038"/>
                </a:solidFill>
              </a:rPr>
              <a:t>adds 1 point for each correct answer.</a:t>
            </a:r>
            <a:br>
              <a:rPr lang="en-GB">
                <a:solidFill>
                  <a:srgbClr val="188038"/>
                </a:solidFill>
              </a:rPr>
            </a:br>
            <a:endParaRPr>
              <a:solidFill>
                <a:srgbClr val="18803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188038"/>
                </a:solidFill>
              </a:rPr>
              <a:t>prints the final score</a:t>
            </a:r>
            <a:endParaRPr>
              <a:solidFill>
                <a:srgbClr val="188038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35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3" name="Google Shape;213;p35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214" name="Google Shape;214;p3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5" name="Google Shape;215;p35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4671225" y="3209000"/>
            <a:ext cx="1420500" cy="2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String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4672979" y="3544328"/>
            <a:ext cx="1420500" cy="2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Integer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4685487" y="3933473"/>
            <a:ext cx="1420500" cy="2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Real/Float</a:t>
            </a:r>
            <a:endParaRPr sz="1800">
              <a:solidFill>
                <a:srgbClr val="FF0000"/>
              </a:solidFill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8113" y="1118475"/>
            <a:ext cx="6821574" cy="342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4671225" y="3209000"/>
            <a:ext cx="1420500" cy="2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String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4672979" y="3544328"/>
            <a:ext cx="1420500" cy="2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Integer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4685487" y="3933473"/>
            <a:ext cx="1420500" cy="2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Real/Float</a:t>
            </a:r>
            <a:endParaRPr sz="1800">
              <a:solidFill>
                <a:srgbClr val="FF0000"/>
              </a:solidFill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8113" y="1118475"/>
            <a:ext cx="6821574" cy="34213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 txBox="1"/>
          <p:nvPr/>
        </p:nvSpPr>
        <p:spPr>
          <a:xfrm>
            <a:off x="1615275" y="3252050"/>
            <a:ext cx="5197200" cy="1287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Char char="●"/>
            </a:pPr>
            <a:r>
              <a:rPr lang="en-GB" sz="1200">
                <a:solidFill>
                  <a:srgbClr val="FF0000"/>
                </a:solidFill>
              </a:rPr>
              <a:t>Check for errors/bugs</a:t>
            </a:r>
            <a:endParaRPr sz="1200">
              <a:solidFill>
                <a:srgbClr val="FF0000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Char char="●"/>
            </a:pPr>
            <a:r>
              <a:rPr lang="en-GB" sz="1200">
                <a:solidFill>
                  <a:srgbClr val="FF0000"/>
                </a:solidFill>
              </a:rPr>
              <a:t>Check if program meets requirements</a:t>
            </a:r>
            <a:endParaRPr sz="1200">
              <a:solidFill>
                <a:srgbClr val="FF0000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Char char="●"/>
            </a:pPr>
            <a:r>
              <a:rPr lang="en-GB" sz="1200">
                <a:solidFill>
                  <a:srgbClr val="FF0000"/>
                </a:solidFill>
              </a:rPr>
              <a:t>Check for outputs / logical errors</a:t>
            </a:r>
            <a:endParaRPr sz="1200">
              <a:solidFill>
                <a:srgbClr val="FF0000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Char char="●"/>
            </a:pPr>
            <a:r>
              <a:rPr lang="en-GB" sz="1200">
                <a:solidFill>
                  <a:srgbClr val="FF0000"/>
                </a:solidFill>
              </a:rPr>
              <a:t>Test for improvements/usability</a:t>
            </a:r>
            <a:endParaRPr sz="1200">
              <a:solidFill>
                <a:srgbClr val="FF0000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Char char="●"/>
            </a:pPr>
            <a:r>
              <a:rPr lang="en-GB" sz="1200">
                <a:solidFill>
                  <a:srgbClr val="FF0000"/>
                </a:solidFill>
              </a:rPr>
              <a:t>Destructive testing</a:t>
            </a:r>
            <a:endParaRPr sz="12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096950"/>
            <a:ext cx="6165175" cy="17810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8" name="Google Shape;88;p17"/>
          <p:cNvGraphicFramePr/>
          <p:nvPr/>
        </p:nvGraphicFramePr>
        <p:xfrm>
          <a:off x="608150" y="1920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{AB87BF73-B4C0-44A1-A24A-2B5D698B7DE8}</a:tableStyleId>
              </a:tblPr>
              <a:tblGrid>
                <a:gridCol w="1568325"/>
                <a:gridCol w="3464800"/>
              </a:tblGrid>
              <a:tr h="383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Normal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Check </a:t>
                      </a: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response</a:t>
                      </a: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 with data that should be accepted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49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Erroneous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Check to see if invalid data is rejected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49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Extreme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Checking </a:t>
                      </a: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response</a:t>
                      </a: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 with data on edge of acceptance e.g. highest or lowest values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49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Iterative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Testing during </a:t>
                      </a: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development</a:t>
                      </a: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 phase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49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Terminal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Testing at the end of development - the program as a whole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Maintainability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200" y="1086200"/>
            <a:ext cx="6614400" cy="306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/>
        </p:nvSpPr>
        <p:spPr>
          <a:xfrm>
            <a:off x="362600" y="353850"/>
            <a:ext cx="73326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Jun 2023</a:t>
            </a:r>
            <a:endParaRPr b="1" sz="4000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200" y="1086200"/>
            <a:ext cx="6614400" cy="3069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6" name="Google Shape;106;p20"/>
          <p:cNvGraphicFramePr/>
          <p:nvPr/>
        </p:nvGraphicFramePr>
        <p:xfrm>
          <a:off x="1253756" y="202814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{AB87BF73-B4C0-44A1-A24A-2B5D698B7DE8}</a:tableStyleId>
              </a:tblPr>
              <a:tblGrid>
                <a:gridCol w="1719200"/>
                <a:gridCol w="3798150"/>
              </a:tblGrid>
              <a:tr h="42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Translator/Compiler/ Interpreter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To convert high level instructions in to low level machine code so the program can be executed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290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Run time environment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Shows the program/code and execution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42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Error diagnostics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Shows type of error and location/makes suggestions on how to fix errors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290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Debugger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Finds errors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60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Break points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Stops the program at selected point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428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Colour coding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Distinguishes between </a:t>
                      </a: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variables</a:t>
                      </a: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, inputs, functions, outputs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60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Keyword completion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FF0000"/>
                          </a:solidFill>
                        </a:rPr>
                        <a:t>Suggests correct syntax when first characters are entered</a:t>
                      </a:r>
                      <a:endParaRPr sz="1100"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Validation methods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