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Titillium Web"/>
      <p:regular r:id="rId40"/>
      <p:bold r:id="rId41"/>
      <p:italic r:id="rId42"/>
      <p:boldItalic r:id="rId43"/>
    </p:embeddedFont>
    <p:embeddedFont>
      <p:font typeface="Montserrat Alternates"/>
      <p:regular r:id="rId44"/>
      <p:bold r:id="rId45"/>
      <p:italic r:id="rId46"/>
      <p:boldItalic r:id="rId47"/>
    </p:embeddedFont>
    <p:embeddedFont>
      <p:font typeface="Titillium Web Light"/>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431D4D-5125-467E-B69B-96DF4F3242FD}">
  <a:tblStyle styleId="{00431D4D-5125-467E-B69B-96DF4F3242F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1F21992-4069-4911-8AF0-912C5AFC18B0}"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TitilliumWeb-regular.fntdata"/><Relationship Id="rId42" Type="http://schemas.openxmlformats.org/officeDocument/2006/relationships/font" Target="fonts/TitilliumWeb-italic.fntdata"/><Relationship Id="rId41" Type="http://schemas.openxmlformats.org/officeDocument/2006/relationships/font" Target="fonts/TitilliumWeb-bold.fntdata"/><Relationship Id="rId44" Type="http://schemas.openxmlformats.org/officeDocument/2006/relationships/font" Target="fonts/MontserratAlternates-regular.fntdata"/><Relationship Id="rId43" Type="http://schemas.openxmlformats.org/officeDocument/2006/relationships/font" Target="fonts/TitilliumWeb-boldItalic.fntdata"/><Relationship Id="rId46" Type="http://schemas.openxmlformats.org/officeDocument/2006/relationships/font" Target="fonts/MontserratAlternates-italic.fntdata"/><Relationship Id="rId45" Type="http://schemas.openxmlformats.org/officeDocument/2006/relationships/font" Target="fonts/MontserratAlternate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TitilliumWebLight-regular.fntdata"/><Relationship Id="rId47" Type="http://schemas.openxmlformats.org/officeDocument/2006/relationships/font" Target="fonts/MontserratAlternates-boldItalic.fntdata"/><Relationship Id="rId49" Type="http://schemas.openxmlformats.org/officeDocument/2006/relationships/font" Target="fonts/TitilliumWebLigh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TitilliumWebLight-boldItalic.fntdata"/><Relationship Id="rId50" Type="http://schemas.openxmlformats.org/officeDocument/2006/relationships/font" Target="fonts/TitilliumWebLight-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bd675a0c34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bd675a0c34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876300" rtl="0" algn="l">
              <a:lnSpc>
                <a:spcPct val="115000"/>
              </a:lnSpc>
              <a:spcBef>
                <a:spcPts val="0"/>
              </a:spcBef>
              <a:spcAft>
                <a:spcPts val="0"/>
              </a:spcAft>
              <a:buClr>
                <a:srgbClr val="3A3A3A"/>
              </a:buClr>
              <a:buSzPts val="1300"/>
              <a:buChar char="●"/>
            </a:pPr>
            <a:r>
              <a:rPr lang="en-GB" sz="1300">
                <a:solidFill>
                  <a:srgbClr val="3A3A3A"/>
                </a:solidFill>
                <a:highlight>
                  <a:srgbClr val="FFFFFF"/>
                </a:highlight>
              </a:rPr>
              <a:t>The CPU is an electronic circuit, which executes instructions of the computer program.</a:t>
            </a:r>
            <a:endParaRPr sz="1300">
              <a:solidFill>
                <a:srgbClr val="3A3A3A"/>
              </a:solidFill>
              <a:highlight>
                <a:srgbClr val="FFFFFF"/>
              </a:highlight>
            </a:endParaRPr>
          </a:p>
          <a:p>
            <a:pPr indent="-311150" lvl="0" marL="876300" rtl="0" algn="l">
              <a:lnSpc>
                <a:spcPct val="115000"/>
              </a:lnSpc>
              <a:spcBef>
                <a:spcPts val="0"/>
              </a:spcBef>
              <a:spcAft>
                <a:spcPts val="0"/>
              </a:spcAft>
              <a:buClr>
                <a:srgbClr val="3A3A3A"/>
              </a:buClr>
              <a:buSzPts val="1300"/>
              <a:buChar char="●"/>
            </a:pPr>
            <a:r>
              <a:rPr lang="en-GB" sz="1300">
                <a:solidFill>
                  <a:srgbClr val="3A3A3A"/>
                </a:solidFill>
                <a:highlight>
                  <a:srgbClr val="FFFFFF"/>
                </a:highlight>
              </a:rPr>
              <a:t>The CPU can also be referred to as a microprocessor or a processor.</a:t>
            </a:r>
            <a:endParaRPr sz="1300">
              <a:solidFill>
                <a:srgbClr val="3A3A3A"/>
              </a:solidFill>
              <a:highlight>
                <a:srgbClr val="FFFFFF"/>
              </a:highlight>
            </a:endParaRPr>
          </a:p>
          <a:p>
            <a:pPr indent="0" lvl="0" marL="0" rtl="0" algn="l">
              <a:spcBef>
                <a:spcPts val="19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f7a097a6e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f7a097a6e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300">
                <a:solidFill>
                  <a:srgbClr val="3A3A3A"/>
                </a:solidFill>
                <a:highlight>
                  <a:srgbClr val="FFFFFF"/>
                </a:highlight>
              </a:rPr>
              <a:t>Controls the operation of the ALU, memory, and input/output, instructing them how to respond to the instructions from the program it had just read and interpreted from the memory unit. The control unit directs the operations of the CPU by executing the following jobs:</a:t>
            </a:r>
            <a:endParaRPr sz="1300">
              <a:solidFill>
                <a:srgbClr val="3A3A3A"/>
              </a:solidFill>
              <a:highlight>
                <a:srgbClr val="FFFFFF"/>
              </a:highlight>
            </a:endParaRPr>
          </a:p>
          <a:p>
            <a:pPr indent="-311150" lvl="0" marL="673100" rtl="0" algn="l">
              <a:lnSpc>
                <a:spcPct val="115000"/>
              </a:lnSpc>
              <a:spcBef>
                <a:spcPts val="0"/>
              </a:spcBef>
              <a:spcAft>
                <a:spcPts val="0"/>
              </a:spcAft>
              <a:buClr>
                <a:srgbClr val="3A3A3A"/>
              </a:buClr>
              <a:buSzPts val="1300"/>
              <a:buChar char="●"/>
            </a:pPr>
            <a:r>
              <a:rPr lang="en-GB" sz="1300">
                <a:solidFill>
                  <a:srgbClr val="3A3A3A"/>
                </a:solidFill>
                <a:highlight>
                  <a:srgbClr val="FFFFFF"/>
                </a:highlight>
              </a:rPr>
              <a:t>Coordinating and controlling activities of the CPU</a:t>
            </a:r>
            <a:endParaRPr sz="1300">
              <a:solidFill>
                <a:srgbClr val="3A3A3A"/>
              </a:solidFill>
              <a:highlight>
                <a:srgbClr val="FFFFFF"/>
              </a:highlight>
            </a:endParaRPr>
          </a:p>
          <a:p>
            <a:pPr indent="-311150" lvl="0" marL="673100" rtl="0" algn="l">
              <a:lnSpc>
                <a:spcPct val="115000"/>
              </a:lnSpc>
              <a:spcBef>
                <a:spcPts val="0"/>
              </a:spcBef>
              <a:spcAft>
                <a:spcPts val="0"/>
              </a:spcAft>
              <a:buClr>
                <a:srgbClr val="3A3A3A"/>
              </a:buClr>
              <a:buSzPts val="1300"/>
              <a:buChar char="●"/>
            </a:pPr>
            <a:r>
              <a:rPr lang="en-GB" sz="1300">
                <a:solidFill>
                  <a:srgbClr val="3A3A3A"/>
                </a:solidFill>
                <a:highlight>
                  <a:srgbClr val="FFFFFF"/>
                </a:highlight>
              </a:rPr>
              <a:t>Managing data flow between other components and the CPU</a:t>
            </a:r>
            <a:endParaRPr sz="1300">
              <a:solidFill>
                <a:srgbClr val="3A3A3A"/>
              </a:solidFill>
              <a:highlight>
                <a:srgbClr val="FFFFFF"/>
              </a:highlight>
            </a:endParaRPr>
          </a:p>
          <a:p>
            <a:pPr indent="-311150" lvl="0" marL="673100" rtl="0" algn="l">
              <a:lnSpc>
                <a:spcPct val="115000"/>
              </a:lnSpc>
              <a:spcBef>
                <a:spcPts val="0"/>
              </a:spcBef>
              <a:spcAft>
                <a:spcPts val="0"/>
              </a:spcAft>
              <a:buClr>
                <a:srgbClr val="3A3A3A"/>
              </a:buClr>
              <a:buSzPts val="1300"/>
              <a:buChar char="●"/>
            </a:pPr>
            <a:r>
              <a:rPr lang="en-GB" sz="1300">
                <a:solidFill>
                  <a:srgbClr val="3A3A3A"/>
                </a:solidFill>
                <a:highlight>
                  <a:srgbClr val="FFFFFF"/>
                </a:highlight>
              </a:rPr>
              <a:t>Acknowledging and accepting the next instruction</a:t>
            </a:r>
            <a:endParaRPr sz="1300">
              <a:solidFill>
                <a:srgbClr val="3A3A3A"/>
              </a:solidFill>
              <a:highlight>
                <a:srgbClr val="FFFFFF"/>
              </a:highlight>
            </a:endParaRPr>
          </a:p>
          <a:p>
            <a:pPr indent="-311150" lvl="0" marL="673100" rtl="0" algn="l">
              <a:lnSpc>
                <a:spcPct val="115000"/>
              </a:lnSpc>
              <a:spcBef>
                <a:spcPts val="0"/>
              </a:spcBef>
              <a:spcAft>
                <a:spcPts val="0"/>
              </a:spcAft>
              <a:buClr>
                <a:srgbClr val="3A3A3A"/>
              </a:buClr>
              <a:buSzPts val="1300"/>
              <a:buChar char="●"/>
            </a:pPr>
            <a:r>
              <a:rPr lang="en-GB" sz="1300">
                <a:solidFill>
                  <a:srgbClr val="3A3A3A"/>
                </a:solidFill>
                <a:highlight>
                  <a:srgbClr val="FFFFFF"/>
                </a:highlight>
              </a:rPr>
              <a:t>Decoding instructions</a:t>
            </a:r>
            <a:endParaRPr sz="1300">
              <a:solidFill>
                <a:srgbClr val="3A3A3A"/>
              </a:solidFill>
              <a:highlight>
                <a:srgbClr val="FFFFFF"/>
              </a:highlight>
            </a:endParaRPr>
          </a:p>
          <a:p>
            <a:pPr indent="-311150" lvl="0" marL="673100" rtl="0" algn="l">
              <a:lnSpc>
                <a:spcPct val="115000"/>
              </a:lnSpc>
              <a:spcBef>
                <a:spcPts val="0"/>
              </a:spcBef>
              <a:spcAft>
                <a:spcPts val="0"/>
              </a:spcAft>
              <a:buClr>
                <a:srgbClr val="3A3A3A"/>
              </a:buClr>
              <a:buSzPts val="1300"/>
              <a:buChar char="●"/>
            </a:pPr>
            <a:r>
              <a:rPr lang="en-GB" sz="1300">
                <a:solidFill>
                  <a:srgbClr val="3A3A3A"/>
                </a:solidFill>
                <a:highlight>
                  <a:srgbClr val="FFFFFF"/>
                </a:highlight>
              </a:rPr>
              <a:t>Storing the resulting data back into a memory unit    </a:t>
            </a:r>
            <a:endParaRPr sz="1300">
              <a:solidFill>
                <a:srgbClr val="3A3A3A"/>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f7a097a6e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f7a097a6e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876300" rtl="0" algn="l">
              <a:lnSpc>
                <a:spcPct val="115000"/>
              </a:lnSpc>
              <a:spcBef>
                <a:spcPts val="0"/>
              </a:spcBef>
              <a:spcAft>
                <a:spcPts val="0"/>
              </a:spcAft>
              <a:buClr>
                <a:srgbClr val="3A3A3A"/>
              </a:buClr>
              <a:buSzPts val="1300"/>
              <a:buChar char="●"/>
            </a:pPr>
            <a:r>
              <a:rPr lang="en-GB" sz="1300">
                <a:solidFill>
                  <a:srgbClr val="3A3A3A"/>
                </a:solidFill>
                <a:highlight>
                  <a:srgbClr val="FFFFFF"/>
                </a:highlight>
              </a:rPr>
              <a:t>Allows logical and arithmetic operations to be carried out such as addition and subtraction.</a:t>
            </a:r>
            <a:endParaRPr sz="1300">
              <a:solidFill>
                <a:srgbClr val="3A3A3A"/>
              </a:solidFill>
              <a:highlight>
                <a:srgbClr val="FFFFFF"/>
              </a:highlight>
            </a:endParaRPr>
          </a:p>
          <a:p>
            <a:pPr indent="-311150" lvl="0" marL="876300" rtl="0" algn="l">
              <a:lnSpc>
                <a:spcPct val="115000"/>
              </a:lnSpc>
              <a:spcBef>
                <a:spcPts val="0"/>
              </a:spcBef>
              <a:spcAft>
                <a:spcPts val="0"/>
              </a:spcAft>
              <a:buClr>
                <a:srgbClr val="3A3A3A"/>
              </a:buClr>
              <a:buSzPts val="1300"/>
              <a:buChar char="●"/>
            </a:pPr>
            <a:r>
              <a:rPr lang="en-GB" sz="1300">
                <a:solidFill>
                  <a:srgbClr val="3A3A3A"/>
                </a:solidFill>
                <a:highlight>
                  <a:srgbClr val="FFFFFF"/>
                </a:highlight>
              </a:rPr>
              <a:t>(Logical operators are: AND, OR, NOT, XOR)    </a:t>
            </a:r>
            <a:endParaRPr sz="1300">
              <a:solidFill>
                <a:srgbClr val="3A3A3A"/>
              </a:solidFill>
              <a:highlight>
                <a:srgbClr val="FFFFFF"/>
              </a:highlight>
            </a:endParaRPr>
          </a:p>
          <a:p>
            <a:pPr indent="0" lvl="0" marL="0" rtl="0" algn="l">
              <a:spcBef>
                <a:spcPts val="19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f7a097a6e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f7a097a6e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876300" rtl="0" algn="l">
              <a:lnSpc>
                <a:spcPct val="115000"/>
              </a:lnSpc>
              <a:spcBef>
                <a:spcPts val="0"/>
              </a:spcBef>
              <a:spcAft>
                <a:spcPts val="0"/>
              </a:spcAft>
              <a:buClr>
                <a:srgbClr val="3A3A3A"/>
              </a:buClr>
              <a:buSzPts val="1300"/>
              <a:buChar char="●"/>
            </a:pPr>
            <a:r>
              <a:rPr lang="en-GB" sz="1300">
                <a:solidFill>
                  <a:srgbClr val="3A3A3A"/>
                </a:solidFill>
                <a:highlight>
                  <a:srgbClr val="FFFFFF"/>
                </a:highlight>
              </a:rPr>
              <a:t>Small block in the CPU that consists of a high-speed storage memory cells that store data before it is processed, all logical, arithmetic, and shift operations occur here.</a:t>
            </a:r>
            <a:endParaRPr sz="1300">
              <a:solidFill>
                <a:srgbClr val="3A3A3A"/>
              </a:solidFill>
              <a:highlight>
                <a:srgbClr val="FFFFFF"/>
              </a:highlight>
            </a:endParaRPr>
          </a:p>
          <a:p>
            <a:pPr indent="-311150" lvl="0" marL="876300" rtl="0" algn="l">
              <a:lnSpc>
                <a:spcPct val="115000"/>
              </a:lnSpc>
              <a:spcBef>
                <a:spcPts val="0"/>
              </a:spcBef>
              <a:spcAft>
                <a:spcPts val="0"/>
              </a:spcAft>
              <a:buClr>
                <a:srgbClr val="3A3A3A"/>
              </a:buClr>
              <a:buSzPts val="1300"/>
              <a:buChar char="●"/>
            </a:pPr>
            <a:r>
              <a:rPr lang="en-GB" sz="1300">
                <a:solidFill>
                  <a:srgbClr val="3A3A3A"/>
                </a:solidFill>
                <a:highlight>
                  <a:srgbClr val="FFFFFF"/>
                </a:highlight>
              </a:rPr>
              <a:t>The register consist of </a:t>
            </a:r>
            <a:r>
              <a:rPr b="1" lang="en-GB" sz="1300">
                <a:solidFill>
                  <a:srgbClr val="3A3A3A"/>
                </a:solidFill>
                <a:highlight>
                  <a:srgbClr val="FFFFFF"/>
                </a:highlight>
              </a:rPr>
              <a:t>5</a:t>
            </a:r>
            <a:r>
              <a:rPr lang="en-GB" sz="1300">
                <a:solidFill>
                  <a:srgbClr val="3A3A3A"/>
                </a:solidFill>
                <a:highlight>
                  <a:srgbClr val="FFFFFF"/>
                </a:highlight>
              </a:rPr>
              <a:t> components     </a:t>
            </a:r>
            <a:endParaRPr sz="1300">
              <a:solidFill>
                <a:srgbClr val="3A3A3A"/>
              </a:solidFill>
              <a:highlight>
                <a:srgbClr val="FFFFFF"/>
              </a:highlight>
            </a:endParaRPr>
          </a:p>
          <a:p>
            <a:pPr indent="-311150" lvl="1" marL="1587500" rtl="0" algn="l">
              <a:lnSpc>
                <a:spcPct val="115000"/>
              </a:lnSpc>
              <a:spcBef>
                <a:spcPts val="0"/>
              </a:spcBef>
              <a:spcAft>
                <a:spcPts val="0"/>
              </a:spcAft>
              <a:buClr>
                <a:srgbClr val="3A3A3A"/>
              </a:buClr>
              <a:buSzPts val="1300"/>
              <a:buChar char="●"/>
            </a:pPr>
            <a:r>
              <a:rPr b="1" lang="en-GB" sz="1300">
                <a:solidFill>
                  <a:srgbClr val="3A3A3A"/>
                </a:solidFill>
                <a:highlight>
                  <a:srgbClr val="FFFFFF"/>
                </a:highlight>
              </a:rPr>
              <a:t>Program Counter (PC):</a:t>
            </a:r>
            <a:r>
              <a:rPr lang="en-GB" sz="1300">
                <a:solidFill>
                  <a:srgbClr val="3A3A3A"/>
                </a:solidFill>
                <a:highlight>
                  <a:srgbClr val="FFFFFF"/>
                </a:highlight>
              </a:rPr>
              <a:t> Holds the address of the next instruction to be executed</a:t>
            </a:r>
            <a:endParaRPr sz="1300">
              <a:solidFill>
                <a:srgbClr val="3A3A3A"/>
              </a:solidFill>
              <a:highlight>
                <a:srgbClr val="FFFFFF"/>
              </a:highlight>
            </a:endParaRPr>
          </a:p>
          <a:p>
            <a:pPr indent="-311150" lvl="1" marL="1587500" rtl="0" algn="l">
              <a:lnSpc>
                <a:spcPct val="115000"/>
              </a:lnSpc>
              <a:spcBef>
                <a:spcPts val="0"/>
              </a:spcBef>
              <a:spcAft>
                <a:spcPts val="0"/>
              </a:spcAft>
              <a:buClr>
                <a:srgbClr val="3A3A3A"/>
              </a:buClr>
              <a:buSzPts val="1300"/>
              <a:buChar char="●"/>
            </a:pPr>
            <a:r>
              <a:rPr b="1" lang="en-GB" sz="1300">
                <a:solidFill>
                  <a:srgbClr val="3A3A3A"/>
                </a:solidFill>
                <a:highlight>
                  <a:srgbClr val="FFFFFF"/>
                </a:highlight>
              </a:rPr>
              <a:t>Accumulator (AC): </a:t>
            </a:r>
            <a:r>
              <a:rPr lang="en-GB" sz="1300">
                <a:solidFill>
                  <a:srgbClr val="3A3A3A"/>
                </a:solidFill>
                <a:highlight>
                  <a:srgbClr val="FFFFFF"/>
                </a:highlight>
              </a:rPr>
              <a:t>Storage area where logic and arithmetic results are stored</a:t>
            </a:r>
            <a:endParaRPr sz="1300">
              <a:solidFill>
                <a:srgbClr val="3A3A3A"/>
              </a:solidFill>
              <a:highlight>
                <a:srgbClr val="FFFFFF"/>
              </a:highlight>
            </a:endParaRPr>
          </a:p>
          <a:p>
            <a:pPr indent="-311150" lvl="1" marL="1587500" rtl="0" algn="l">
              <a:lnSpc>
                <a:spcPct val="115000"/>
              </a:lnSpc>
              <a:spcBef>
                <a:spcPts val="0"/>
              </a:spcBef>
              <a:spcAft>
                <a:spcPts val="0"/>
              </a:spcAft>
              <a:buClr>
                <a:srgbClr val="3A3A3A"/>
              </a:buClr>
              <a:buSzPts val="1300"/>
              <a:buChar char="●"/>
            </a:pPr>
            <a:r>
              <a:rPr b="1" lang="en-GB" sz="1300">
                <a:solidFill>
                  <a:srgbClr val="3A3A3A"/>
                </a:solidFill>
                <a:highlight>
                  <a:srgbClr val="FFFFFF"/>
                </a:highlight>
              </a:rPr>
              <a:t>Memory Address Register (MAR): </a:t>
            </a:r>
            <a:r>
              <a:rPr lang="en-GB" sz="1300">
                <a:solidFill>
                  <a:srgbClr val="3A3A3A"/>
                </a:solidFill>
                <a:highlight>
                  <a:srgbClr val="FFFFFF"/>
                </a:highlight>
              </a:rPr>
              <a:t>Holds the address of a location of the data that is to be read from or written to</a:t>
            </a:r>
            <a:endParaRPr sz="1300">
              <a:solidFill>
                <a:srgbClr val="3A3A3A"/>
              </a:solidFill>
              <a:highlight>
                <a:srgbClr val="FFFFFF"/>
              </a:highlight>
            </a:endParaRPr>
          </a:p>
          <a:p>
            <a:pPr indent="-311150" lvl="1" marL="1587500" rtl="0" algn="l">
              <a:lnSpc>
                <a:spcPct val="115000"/>
              </a:lnSpc>
              <a:spcBef>
                <a:spcPts val="0"/>
              </a:spcBef>
              <a:spcAft>
                <a:spcPts val="0"/>
              </a:spcAft>
              <a:buClr>
                <a:srgbClr val="3A3A3A"/>
              </a:buClr>
              <a:buSzPts val="1300"/>
              <a:buChar char="●"/>
            </a:pPr>
            <a:r>
              <a:rPr b="1" lang="en-GB" sz="1300">
                <a:solidFill>
                  <a:srgbClr val="3A3A3A"/>
                </a:solidFill>
                <a:highlight>
                  <a:srgbClr val="FFFFFF"/>
                </a:highlight>
              </a:rPr>
              <a:t>Memory Data Register (MDR): </a:t>
            </a:r>
            <a:r>
              <a:rPr lang="en-GB" sz="1300">
                <a:solidFill>
                  <a:srgbClr val="3A3A3A"/>
                </a:solidFill>
                <a:highlight>
                  <a:srgbClr val="FFFFFF"/>
                </a:highlight>
              </a:rPr>
              <a:t>Temporary storage location that stores data that has been read, or data that still needs to be written</a:t>
            </a:r>
            <a:endParaRPr sz="1300">
              <a:solidFill>
                <a:srgbClr val="3A3A3A"/>
              </a:solidFill>
              <a:highlight>
                <a:srgbClr val="FFFFFF"/>
              </a:highlight>
            </a:endParaRPr>
          </a:p>
          <a:p>
            <a:pPr indent="-311150" lvl="1" marL="1587500" rtl="0" algn="l">
              <a:lnSpc>
                <a:spcPct val="115000"/>
              </a:lnSpc>
              <a:spcBef>
                <a:spcPts val="0"/>
              </a:spcBef>
              <a:spcAft>
                <a:spcPts val="0"/>
              </a:spcAft>
              <a:buClr>
                <a:srgbClr val="3A3A3A"/>
              </a:buClr>
              <a:buSzPts val="1300"/>
              <a:buChar char="●"/>
            </a:pPr>
            <a:r>
              <a:rPr b="1" lang="en-GB" sz="1300">
                <a:solidFill>
                  <a:srgbClr val="3A3A3A"/>
                </a:solidFill>
                <a:highlight>
                  <a:srgbClr val="FFFFFF"/>
                </a:highlight>
              </a:rPr>
              <a:t>Current Instruction Register (CIR): </a:t>
            </a:r>
            <a:r>
              <a:rPr lang="en-GB" sz="1300">
                <a:solidFill>
                  <a:srgbClr val="3A3A3A"/>
                </a:solidFill>
                <a:highlight>
                  <a:srgbClr val="FFFFFF"/>
                </a:highlight>
              </a:rPr>
              <a:t>Area where the current instruction is being carried out. The operation is divided into operand and opcode.</a:t>
            </a:r>
            <a:endParaRPr sz="1300">
              <a:solidFill>
                <a:srgbClr val="3A3A3A"/>
              </a:solidFill>
              <a:highlight>
                <a:srgbClr val="FFFFFF"/>
              </a:highlight>
            </a:endParaRPr>
          </a:p>
          <a:p>
            <a:pPr indent="-311150" lvl="2" marL="2298700" rtl="0" algn="l">
              <a:lnSpc>
                <a:spcPct val="115000"/>
              </a:lnSpc>
              <a:spcBef>
                <a:spcPts val="0"/>
              </a:spcBef>
              <a:spcAft>
                <a:spcPts val="0"/>
              </a:spcAft>
              <a:buClr>
                <a:srgbClr val="3A3A3A"/>
              </a:buClr>
              <a:buSzPts val="1300"/>
              <a:buChar char="●"/>
            </a:pPr>
            <a:r>
              <a:rPr b="1" lang="en-GB" sz="1300">
                <a:solidFill>
                  <a:srgbClr val="3A3A3A"/>
                </a:solidFill>
                <a:highlight>
                  <a:srgbClr val="FFFFFF"/>
                </a:highlight>
              </a:rPr>
              <a:t>Operand:</a:t>
            </a:r>
            <a:r>
              <a:rPr lang="en-GB" sz="1300">
                <a:solidFill>
                  <a:srgbClr val="3A3A3A"/>
                </a:solidFill>
                <a:highlight>
                  <a:srgbClr val="FFFFFF"/>
                </a:highlight>
              </a:rPr>
              <a:t> Contains data or the address of the data (where the operation will be performed)</a:t>
            </a:r>
            <a:endParaRPr sz="1300">
              <a:solidFill>
                <a:srgbClr val="3A3A3A"/>
              </a:solidFill>
              <a:highlight>
                <a:srgbClr val="FFFFFF"/>
              </a:highlight>
            </a:endParaRPr>
          </a:p>
          <a:p>
            <a:pPr indent="-311150" lvl="2" marL="2298700" rtl="0" algn="l">
              <a:lnSpc>
                <a:spcPct val="115000"/>
              </a:lnSpc>
              <a:spcBef>
                <a:spcPts val="0"/>
              </a:spcBef>
              <a:spcAft>
                <a:spcPts val="0"/>
              </a:spcAft>
              <a:buClr>
                <a:srgbClr val="3A3A3A"/>
              </a:buClr>
              <a:buSzPts val="1300"/>
              <a:buChar char="●"/>
            </a:pPr>
            <a:r>
              <a:rPr b="1" lang="en-GB" sz="1300">
                <a:solidFill>
                  <a:srgbClr val="3A3A3A"/>
                </a:solidFill>
                <a:highlight>
                  <a:srgbClr val="FFFFFF"/>
                </a:highlight>
              </a:rPr>
              <a:t>Opcode: Specifies type of instruction to be executed</a:t>
            </a:r>
            <a:endParaRPr b="1" sz="1300">
              <a:solidFill>
                <a:srgbClr val="3A3A3A"/>
              </a:solidFill>
              <a:highlight>
                <a:srgbClr val="FFFFFF"/>
              </a:highlight>
            </a:endParaRPr>
          </a:p>
          <a:p>
            <a:pPr indent="0" lvl="0" marL="0" rtl="0" algn="l">
              <a:spcBef>
                <a:spcPts val="19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f7a097a6e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f7a097a6e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300">
                <a:solidFill>
                  <a:srgbClr val="3A3A3A"/>
                </a:solidFill>
                <a:highlight>
                  <a:srgbClr val="FFFFFF"/>
                </a:highlight>
              </a:rPr>
              <a:t>von Neumann Architecture is based on the fact that the program data and the instruction data are stored in the same memory unit. This can also be referred to as the “stored program concept”.</a:t>
            </a:r>
            <a:endParaRPr sz="1300">
              <a:solidFill>
                <a:srgbClr val="3A3A3A"/>
              </a:solidFill>
              <a:highlight>
                <a:srgbClr val="FFFFFF"/>
              </a:highlight>
            </a:endParaRPr>
          </a:p>
          <a:p>
            <a:pPr indent="0" lvl="0" marL="0" rtl="0" algn="l">
              <a:lnSpc>
                <a:spcPct val="115000"/>
              </a:lnSpc>
              <a:spcBef>
                <a:spcPts val="1900"/>
              </a:spcBef>
              <a:spcAft>
                <a:spcPts val="0"/>
              </a:spcAft>
              <a:buClr>
                <a:schemeClr val="dk1"/>
              </a:buClr>
              <a:buSzPts val="1100"/>
              <a:buFont typeface="Arial"/>
              <a:buNone/>
            </a:pPr>
            <a:r>
              <a:rPr lang="en-GB" sz="1300">
                <a:solidFill>
                  <a:srgbClr val="3A3A3A"/>
                </a:solidFill>
                <a:highlight>
                  <a:srgbClr val="FFFFFF"/>
                </a:highlight>
              </a:rPr>
              <a:t>This design is still used in the computer produced nowadays:</a:t>
            </a:r>
            <a:endParaRPr sz="1300">
              <a:solidFill>
                <a:srgbClr val="3A3A3A"/>
              </a:solidFill>
              <a:highlight>
                <a:srgbClr val="FFFFFF"/>
              </a:highlight>
            </a:endParaRPr>
          </a:p>
          <a:p>
            <a:pPr indent="0" lvl="0" marL="0" rtl="0" algn="l">
              <a:spcBef>
                <a:spcPts val="19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d8b7de4d5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d8b7de4d5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fb53974b9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fb53974b9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2392a5c30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2392a5c30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f7a097a6e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f7a097a6e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f7a097a6e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f7a097a6e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bd675a0c34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bd675a0c34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ALU = calculations + logic</a:t>
            </a:r>
            <a:endParaRPr/>
          </a:p>
          <a:p>
            <a:pPr indent="0" lvl="0" marL="0" rtl="0" algn="l">
              <a:spcBef>
                <a:spcPts val="0"/>
              </a:spcBef>
              <a:spcAft>
                <a:spcPts val="0"/>
              </a:spcAft>
              <a:buClr>
                <a:schemeClr val="dk1"/>
              </a:buClr>
              <a:buSzPts val="1100"/>
              <a:buFont typeface="Arial"/>
              <a:buNone/>
            </a:pPr>
            <a:r>
              <a:rPr lang="en-GB"/>
              <a:t>Cache = small fast memory storing frequently used data</a:t>
            </a:r>
            <a:endParaRPr/>
          </a:p>
          <a:p>
            <a:pPr indent="0" lvl="0" marL="0" rtl="0" algn="l">
              <a:spcBef>
                <a:spcPts val="0"/>
              </a:spcBef>
              <a:spcAft>
                <a:spcPts val="0"/>
              </a:spcAft>
              <a:buClr>
                <a:schemeClr val="dk1"/>
              </a:buClr>
              <a:buSzPts val="1100"/>
              <a:buFont typeface="Arial"/>
              <a:buNone/>
            </a:pPr>
            <a:r>
              <a:rPr lang="en-GB"/>
              <a:t>Program Counter = stores address of next instruction</a:t>
            </a:r>
            <a:endParaRPr/>
          </a:p>
          <a:p>
            <a:pPr indent="0" lvl="0" marL="0" rtl="0" algn="l">
              <a:spcBef>
                <a:spcPts val="0"/>
              </a:spcBef>
              <a:spcAft>
                <a:spcPts val="0"/>
              </a:spcAft>
              <a:buClr>
                <a:schemeClr val="dk1"/>
              </a:buClr>
              <a:buSzPts val="1100"/>
              <a:buFont typeface="Arial"/>
              <a:buNone/>
            </a:pPr>
            <a:r>
              <a:rPr lang="en-GB"/>
              <a:t>Embedded system = computer built into another device for dedicated purpose</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f7a097a6e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f7a097a6e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f7a097a6ec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f7a097a6ec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f7a097a6ec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f7a097a6ec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f7a097a6ec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f7a097a6ec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bd675a0c34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bd675a0c34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2392a5c30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2392a5c30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f7a097a6ec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f7a097a6ec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f7a097a6ec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f7a097a6ec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f7a097a6ec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f7a097a6ec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f7a097a6ec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f7a097a6ec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bd675a0c34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bd675a0c34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300">
                <a:solidFill>
                  <a:srgbClr val="3A3A3A"/>
                </a:solidFill>
                <a:highlight>
                  <a:srgbClr val="FFFFFF"/>
                </a:highlight>
              </a:rPr>
              <a:t>The term Computer architectures refer to a set of rules stating how computer software and hardware are combined together and how they interact to make a computer functional, furthermore, the computer architecture also specifies which technologies the computer is able to handle.</a:t>
            </a:r>
            <a:endParaRPr sz="1300">
              <a:solidFill>
                <a:srgbClr val="3A3A3A"/>
              </a:solidFill>
              <a:highlight>
                <a:srgbClr val="FFFFFF"/>
              </a:highlight>
            </a:endParaRPr>
          </a:p>
          <a:p>
            <a:pPr indent="0" lvl="0" marL="0" rtl="0" algn="l">
              <a:lnSpc>
                <a:spcPct val="115000"/>
              </a:lnSpc>
              <a:spcBef>
                <a:spcPts val="19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f7a097a6ec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f7a097a6ec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ddb0e2bb04_0_0: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3ddb0e2bb04_0_0:notes"/>
          <p:cNvSpPr/>
          <p:nvPr>
            <p:ph idx="2" type="sldImg"/>
          </p:nvPr>
        </p:nvSpPr>
        <p:spPr>
          <a:xfrm>
            <a:off x="71812" y="687097"/>
            <a:ext cx="6714300" cy="3428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ddb0e2bb0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ddb0e2bb0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bd675a0c34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bd675a0c34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f7a097a6e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f7a097a6e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f7a097a6ec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f7a097a6ec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f7a097a6ec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f7a097a6ec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bd675a0c34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bd675a0c34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f7a097a6e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f7a097a6e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f7a097a6ec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f7a097a6ec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showMasterSp="0">
  <p:cSld name="Blank">
    <p:bg>
      <p:bgPr>
        <a:solidFill>
          <a:schemeClr val="lt1"/>
        </a:solidFill>
      </p:bgPr>
    </p:bg>
    <p:spTree>
      <p:nvGrpSpPr>
        <p:cNvPr id="50"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jp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jp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19.jpg"/><Relationship Id="rId6" Type="http://schemas.openxmlformats.org/officeDocument/2006/relationships/image" Target="../media/image18.jpg"/><Relationship Id="rId7"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4.pn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4" name="Shape 54"/>
        <p:cNvGrpSpPr/>
        <p:nvPr/>
      </p:nvGrpSpPr>
      <p:grpSpPr>
        <a:xfrm>
          <a:off x="0" y="0"/>
          <a:ext cx="0" cy="0"/>
          <a:chOff x="0" y="0"/>
          <a:chExt cx="0" cy="0"/>
        </a:xfrm>
      </p:grpSpPr>
      <p:pic>
        <p:nvPicPr>
          <p:cNvPr id="55" name="Google Shape;55;p14"/>
          <p:cNvPicPr preferRelativeResize="0"/>
          <p:nvPr/>
        </p:nvPicPr>
        <p:blipFill>
          <a:blip r:embed="rId3">
            <a:alphaModFix/>
          </a:blip>
          <a:stretch>
            <a:fillRect/>
          </a:stretch>
        </p:blipFill>
        <p:spPr>
          <a:xfrm>
            <a:off x="8077849" y="353850"/>
            <a:ext cx="720000" cy="720000"/>
          </a:xfrm>
          <a:prstGeom prst="rect">
            <a:avLst/>
          </a:prstGeom>
          <a:noFill/>
          <a:ln>
            <a:noFill/>
          </a:ln>
        </p:spPr>
      </p:pic>
      <p:sp>
        <p:nvSpPr>
          <p:cNvPr id="56" name="Google Shape;56;p14"/>
          <p:cNvSpPr txBox="1"/>
          <p:nvPr/>
        </p:nvSpPr>
        <p:spPr>
          <a:xfrm>
            <a:off x="373675" y="2709915"/>
            <a:ext cx="80742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Titillium Web Light"/>
                <a:ea typeface="Titillium Web Light"/>
                <a:cs typeface="Titillium Web Light"/>
                <a:sym typeface="Titillium Web Light"/>
              </a:rPr>
              <a:t>6th May 2026</a:t>
            </a:r>
            <a:endParaRPr>
              <a:solidFill>
                <a:srgbClr val="FFFFFF"/>
              </a:solidFill>
              <a:latin typeface="Titillium Web Light"/>
              <a:ea typeface="Titillium Web Light"/>
              <a:cs typeface="Titillium Web Light"/>
              <a:sym typeface="Titillium Web Light"/>
            </a:endParaRPr>
          </a:p>
        </p:txBody>
      </p:sp>
      <p:sp>
        <p:nvSpPr>
          <p:cNvPr id="57" name="Google Shape;57;p14"/>
          <p:cNvSpPr txBox="1"/>
          <p:nvPr/>
        </p:nvSpPr>
        <p:spPr>
          <a:xfrm>
            <a:off x="378850" y="1611821"/>
            <a:ext cx="8074200" cy="116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GB" sz="2400">
                <a:solidFill>
                  <a:schemeClr val="lt1"/>
                </a:solidFill>
                <a:latin typeface="Titillium Web"/>
                <a:ea typeface="Titillium Web"/>
                <a:cs typeface="Titillium Web"/>
                <a:sym typeface="Titillium Web"/>
              </a:rPr>
              <a:t>Ada, the National College for Digital Skills</a:t>
            </a:r>
            <a:br>
              <a:rPr b="1" lang="en-GB" sz="4000">
                <a:solidFill>
                  <a:srgbClr val="FFFFFF"/>
                </a:solidFill>
                <a:latin typeface="Montserrat Alternates"/>
                <a:ea typeface="Montserrat Alternates"/>
                <a:cs typeface="Montserrat Alternates"/>
                <a:sym typeface="Montserrat Alternates"/>
              </a:rPr>
            </a:br>
            <a:r>
              <a:rPr b="1" lang="en-GB" sz="4000">
                <a:solidFill>
                  <a:srgbClr val="FFFFFF"/>
                </a:solidFill>
                <a:latin typeface="Titillium Web"/>
                <a:ea typeface="Titillium Web"/>
                <a:cs typeface="Titillium Web"/>
                <a:sym typeface="Titillium Web"/>
              </a:rPr>
              <a:t>Revision for Pearson Computing</a:t>
            </a:r>
            <a:endParaRPr b="1" sz="4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rPr b="1" lang="en-GB" sz="4000">
                <a:solidFill>
                  <a:srgbClr val="FFFFFF"/>
                </a:solidFill>
                <a:latin typeface="Titillium Web"/>
                <a:ea typeface="Titillium Web"/>
                <a:cs typeface="Titillium Web"/>
                <a:sym typeface="Titillium Web"/>
              </a:rPr>
              <a:t>Von Neumann Architecture</a:t>
            </a:r>
            <a:endParaRPr b="1" sz="4000">
              <a:solidFill>
                <a:srgbClr val="FFFFFF"/>
              </a:solidFill>
              <a:latin typeface="Titillium Web"/>
              <a:ea typeface="Titillium Web"/>
              <a:cs typeface="Titillium Web"/>
              <a:sym typeface="Titillium We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23"/>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What is it?</a:t>
            </a:r>
            <a:endParaRPr b="1" sz="4000">
              <a:solidFill>
                <a:schemeClr val="dk1"/>
              </a:solidFill>
              <a:latin typeface="Titillium Web"/>
              <a:ea typeface="Titillium Web"/>
              <a:cs typeface="Titillium Web"/>
              <a:sym typeface="Titillium Web"/>
            </a:endParaRPr>
          </a:p>
        </p:txBody>
      </p:sp>
      <p:sp>
        <p:nvSpPr>
          <p:cNvPr id="118" name="Google Shape;118;p23"/>
          <p:cNvSpPr txBox="1"/>
          <p:nvPr/>
        </p:nvSpPr>
        <p:spPr>
          <a:xfrm>
            <a:off x="288425" y="1057700"/>
            <a:ext cx="8298900" cy="2671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i="1" lang="en-GB" sz="2000">
                <a:solidFill>
                  <a:schemeClr val="dk1"/>
                </a:solidFill>
                <a:latin typeface="Titillium Web"/>
                <a:ea typeface="Titillium Web"/>
                <a:cs typeface="Titillium Web"/>
                <a:sym typeface="Titillium Web"/>
              </a:rPr>
              <a:t>Instructions and data are stored in the same memory.</a:t>
            </a:r>
            <a:endParaRPr b="1" i="1" sz="2000">
              <a:solidFill>
                <a:schemeClr val="dk1"/>
              </a:solidFill>
              <a:latin typeface="Titillium Web"/>
              <a:ea typeface="Titillium Web"/>
              <a:cs typeface="Titillium Web"/>
              <a:sym typeface="Titillium Web"/>
            </a:endParaRPr>
          </a:p>
          <a:p>
            <a:pPr indent="0" lvl="0" marL="0" rtl="0" algn="ctr">
              <a:lnSpc>
                <a:spcPct val="115000"/>
              </a:lnSpc>
              <a:spcBef>
                <a:spcPts val="1400"/>
              </a:spcBef>
              <a:spcAft>
                <a:spcPts val="0"/>
              </a:spcAft>
              <a:buClr>
                <a:schemeClr val="dk1"/>
              </a:buClr>
              <a:buSzPts val="1100"/>
              <a:buFont typeface="Arial"/>
              <a:buNone/>
            </a:pPr>
            <a:r>
              <a:t/>
            </a:r>
            <a:endParaRPr b="1" i="1" sz="2200">
              <a:solidFill>
                <a:schemeClr val="dk1"/>
              </a:solidFill>
              <a:latin typeface="Titillium Web"/>
              <a:ea typeface="Titillium Web"/>
              <a:cs typeface="Titillium Web"/>
              <a:sym typeface="Titillium Web"/>
            </a:endParaRPr>
          </a:p>
          <a:p>
            <a:pPr indent="0" lvl="0" marL="457200" rtl="0" algn="l">
              <a:lnSpc>
                <a:spcPct val="115000"/>
              </a:lnSpc>
              <a:spcBef>
                <a:spcPts val="1200"/>
              </a:spcBef>
              <a:spcAft>
                <a:spcPts val="0"/>
              </a:spcAft>
              <a:buNone/>
            </a:pPr>
            <a:r>
              <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sz="2100"/>
          </a:p>
        </p:txBody>
      </p:sp>
      <p:pic>
        <p:nvPicPr>
          <p:cNvPr id="119" name="Google Shape;119;p23"/>
          <p:cNvPicPr preferRelativeResize="0"/>
          <p:nvPr/>
        </p:nvPicPr>
        <p:blipFill>
          <a:blip r:embed="rId4">
            <a:alphaModFix/>
          </a:blip>
          <a:stretch>
            <a:fillRect/>
          </a:stretch>
        </p:blipFill>
        <p:spPr>
          <a:xfrm>
            <a:off x="1370875" y="1650025"/>
            <a:ext cx="5561825" cy="3117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24"/>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What is it?</a:t>
            </a:r>
            <a:endParaRPr b="1" sz="4000">
              <a:solidFill>
                <a:schemeClr val="dk1"/>
              </a:solidFill>
              <a:latin typeface="Titillium Web"/>
              <a:ea typeface="Titillium Web"/>
              <a:cs typeface="Titillium Web"/>
              <a:sym typeface="Titillium Web"/>
            </a:endParaRPr>
          </a:p>
        </p:txBody>
      </p:sp>
      <p:sp>
        <p:nvSpPr>
          <p:cNvPr id="125" name="Google Shape;125;p24"/>
          <p:cNvSpPr txBox="1"/>
          <p:nvPr/>
        </p:nvSpPr>
        <p:spPr>
          <a:xfrm>
            <a:off x="288425" y="1057700"/>
            <a:ext cx="8298900" cy="2671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i="1" lang="en-GB" sz="2000">
                <a:solidFill>
                  <a:schemeClr val="dk1"/>
                </a:solidFill>
                <a:latin typeface="Titillium Web"/>
                <a:ea typeface="Titillium Web"/>
                <a:cs typeface="Titillium Web"/>
                <a:sym typeface="Titillium Web"/>
              </a:rPr>
              <a:t>Instructions and data are stored in the same memory.</a:t>
            </a:r>
            <a:endParaRPr b="1" i="1" sz="2000">
              <a:solidFill>
                <a:schemeClr val="dk1"/>
              </a:solidFill>
              <a:latin typeface="Titillium Web"/>
              <a:ea typeface="Titillium Web"/>
              <a:cs typeface="Titillium Web"/>
              <a:sym typeface="Titillium Web"/>
            </a:endParaRPr>
          </a:p>
          <a:p>
            <a:pPr indent="0" lvl="0" marL="0" rtl="0" algn="ctr">
              <a:lnSpc>
                <a:spcPct val="115000"/>
              </a:lnSpc>
              <a:spcBef>
                <a:spcPts val="1400"/>
              </a:spcBef>
              <a:spcAft>
                <a:spcPts val="0"/>
              </a:spcAft>
              <a:buClr>
                <a:schemeClr val="dk1"/>
              </a:buClr>
              <a:buSzPts val="1100"/>
              <a:buFont typeface="Arial"/>
              <a:buNone/>
            </a:pPr>
            <a:r>
              <a:t/>
            </a:r>
            <a:endParaRPr b="1" i="1" sz="2200">
              <a:solidFill>
                <a:schemeClr val="dk1"/>
              </a:solidFill>
              <a:latin typeface="Titillium Web"/>
              <a:ea typeface="Titillium Web"/>
              <a:cs typeface="Titillium Web"/>
              <a:sym typeface="Titillium Web"/>
            </a:endParaRPr>
          </a:p>
          <a:p>
            <a:pPr indent="0" lvl="0" marL="457200" rtl="0" algn="l">
              <a:lnSpc>
                <a:spcPct val="115000"/>
              </a:lnSpc>
              <a:spcBef>
                <a:spcPts val="1200"/>
              </a:spcBef>
              <a:spcAft>
                <a:spcPts val="0"/>
              </a:spcAft>
              <a:buNone/>
            </a:pPr>
            <a:r>
              <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sz="2100"/>
          </a:p>
        </p:txBody>
      </p:sp>
      <p:pic>
        <p:nvPicPr>
          <p:cNvPr id="126" name="Google Shape;126;p24"/>
          <p:cNvPicPr preferRelativeResize="0"/>
          <p:nvPr/>
        </p:nvPicPr>
        <p:blipFill>
          <a:blip r:embed="rId4">
            <a:alphaModFix/>
          </a:blip>
          <a:stretch>
            <a:fillRect/>
          </a:stretch>
        </p:blipFill>
        <p:spPr>
          <a:xfrm>
            <a:off x="1370875" y="1650025"/>
            <a:ext cx="5561825" cy="3117675"/>
          </a:xfrm>
          <a:prstGeom prst="rect">
            <a:avLst/>
          </a:prstGeom>
          <a:noFill/>
          <a:ln>
            <a:noFill/>
          </a:ln>
        </p:spPr>
      </p:pic>
      <p:sp>
        <p:nvSpPr>
          <p:cNvPr id="127" name="Google Shape;127;p24"/>
          <p:cNvSpPr txBox="1"/>
          <p:nvPr/>
        </p:nvSpPr>
        <p:spPr>
          <a:xfrm>
            <a:off x="5294975" y="2571750"/>
            <a:ext cx="2701200" cy="6936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latin typeface="Titillium Web"/>
                <a:ea typeface="Titillium Web"/>
                <a:cs typeface="Titillium Web"/>
                <a:sym typeface="Titillium Web"/>
              </a:rPr>
              <a:t>Calculations</a:t>
            </a:r>
            <a:endParaRPr b="1" sz="1800">
              <a:solidFill>
                <a:schemeClr val="dk2"/>
              </a:solidFill>
              <a:latin typeface="Titillium Web"/>
              <a:ea typeface="Titillium Web"/>
              <a:cs typeface="Titillium Web"/>
              <a:sym typeface="Titillium Web"/>
            </a:endParaRPr>
          </a:p>
          <a:p>
            <a:pPr indent="0" lvl="0" marL="0" rtl="0" algn="l">
              <a:spcBef>
                <a:spcPts val="0"/>
              </a:spcBef>
              <a:spcAft>
                <a:spcPts val="0"/>
              </a:spcAft>
              <a:buNone/>
            </a:pPr>
            <a:r>
              <a:rPr b="1" lang="en-GB" sz="1800">
                <a:solidFill>
                  <a:schemeClr val="dk2"/>
                </a:solidFill>
                <a:latin typeface="Titillium Web"/>
                <a:ea typeface="Titillium Web"/>
                <a:cs typeface="Titillium Web"/>
                <a:sym typeface="Titillium Web"/>
              </a:rPr>
              <a:t>Logic comparisons</a:t>
            </a:r>
            <a:endParaRPr b="1" sz="1800">
              <a:solidFill>
                <a:schemeClr val="dk2"/>
              </a:solidFill>
              <a:latin typeface="Titillium Web"/>
              <a:ea typeface="Titillium Web"/>
              <a:cs typeface="Titillium Web"/>
              <a:sym typeface="Titillium We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5"/>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What is it?</a:t>
            </a:r>
            <a:endParaRPr b="1" sz="4000">
              <a:solidFill>
                <a:schemeClr val="dk1"/>
              </a:solidFill>
              <a:latin typeface="Titillium Web"/>
              <a:ea typeface="Titillium Web"/>
              <a:cs typeface="Titillium Web"/>
              <a:sym typeface="Titillium Web"/>
            </a:endParaRPr>
          </a:p>
        </p:txBody>
      </p:sp>
      <p:sp>
        <p:nvSpPr>
          <p:cNvPr id="133" name="Google Shape;133;p25"/>
          <p:cNvSpPr txBox="1"/>
          <p:nvPr/>
        </p:nvSpPr>
        <p:spPr>
          <a:xfrm>
            <a:off x="288425" y="1057700"/>
            <a:ext cx="8298900" cy="2671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i="1" lang="en-GB" sz="2000">
                <a:solidFill>
                  <a:schemeClr val="dk1"/>
                </a:solidFill>
                <a:latin typeface="Titillium Web"/>
                <a:ea typeface="Titillium Web"/>
                <a:cs typeface="Titillium Web"/>
                <a:sym typeface="Titillium Web"/>
              </a:rPr>
              <a:t>Instructions and data are stored in the same memory.</a:t>
            </a:r>
            <a:endParaRPr b="1" i="1" sz="2000">
              <a:solidFill>
                <a:schemeClr val="dk1"/>
              </a:solidFill>
              <a:latin typeface="Titillium Web"/>
              <a:ea typeface="Titillium Web"/>
              <a:cs typeface="Titillium Web"/>
              <a:sym typeface="Titillium Web"/>
            </a:endParaRPr>
          </a:p>
          <a:p>
            <a:pPr indent="0" lvl="0" marL="0" rtl="0" algn="ctr">
              <a:lnSpc>
                <a:spcPct val="115000"/>
              </a:lnSpc>
              <a:spcBef>
                <a:spcPts val="1400"/>
              </a:spcBef>
              <a:spcAft>
                <a:spcPts val="0"/>
              </a:spcAft>
              <a:buClr>
                <a:schemeClr val="dk1"/>
              </a:buClr>
              <a:buSzPts val="1100"/>
              <a:buFont typeface="Arial"/>
              <a:buNone/>
            </a:pPr>
            <a:r>
              <a:t/>
            </a:r>
            <a:endParaRPr b="1" i="1" sz="2200">
              <a:solidFill>
                <a:schemeClr val="dk1"/>
              </a:solidFill>
              <a:latin typeface="Titillium Web"/>
              <a:ea typeface="Titillium Web"/>
              <a:cs typeface="Titillium Web"/>
              <a:sym typeface="Titillium Web"/>
            </a:endParaRPr>
          </a:p>
          <a:p>
            <a:pPr indent="0" lvl="0" marL="457200" rtl="0" algn="l">
              <a:lnSpc>
                <a:spcPct val="115000"/>
              </a:lnSpc>
              <a:spcBef>
                <a:spcPts val="1200"/>
              </a:spcBef>
              <a:spcAft>
                <a:spcPts val="0"/>
              </a:spcAft>
              <a:buNone/>
            </a:pPr>
            <a:r>
              <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sz="2100"/>
          </a:p>
        </p:txBody>
      </p:sp>
      <p:pic>
        <p:nvPicPr>
          <p:cNvPr id="134" name="Google Shape;134;p25"/>
          <p:cNvPicPr preferRelativeResize="0"/>
          <p:nvPr/>
        </p:nvPicPr>
        <p:blipFill>
          <a:blip r:embed="rId4">
            <a:alphaModFix/>
          </a:blip>
          <a:stretch>
            <a:fillRect/>
          </a:stretch>
        </p:blipFill>
        <p:spPr>
          <a:xfrm>
            <a:off x="1370875" y="1650025"/>
            <a:ext cx="5561825" cy="3117675"/>
          </a:xfrm>
          <a:prstGeom prst="rect">
            <a:avLst/>
          </a:prstGeom>
          <a:noFill/>
          <a:ln>
            <a:noFill/>
          </a:ln>
        </p:spPr>
      </p:pic>
      <p:sp>
        <p:nvSpPr>
          <p:cNvPr id="135" name="Google Shape;135;p25"/>
          <p:cNvSpPr txBox="1"/>
          <p:nvPr/>
        </p:nvSpPr>
        <p:spPr>
          <a:xfrm>
            <a:off x="5331475" y="2767000"/>
            <a:ext cx="2701200" cy="6936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chemeClr val="dk2"/>
                </a:solidFill>
                <a:latin typeface="Titillium Web"/>
                <a:ea typeface="Titillium Web"/>
                <a:cs typeface="Titillium Web"/>
                <a:sym typeface="Titillium Web"/>
              </a:rPr>
              <a:t>Calculations</a:t>
            </a:r>
            <a:endParaRPr b="1" sz="1300">
              <a:solidFill>
                <a:schemeClr val="dk2"/>
              </a:solidFill>
              <a:latin typeface="Titillium Web"/>
              <a:ea typeface="Titillium Web"/>
              <a:cs typeface="Titillium Web"/>
              <a:sym typeface="Titillium Web"/>
            </a:endParaRPr>
          </a:p>
          <a:p>
            <a:pPr indent="0" lvl="0" marL="0" rtl="0" algn="l">
              <a:spcBef>
                <a:spcPts val="0"/>
              </a:spcBef>
              <a:spcAft>
                <a:spcPts val="0"/>
              </a:spcAft>
              <a:buNone/>
            </a:pPr>
            <a:r>
              <a:rPr b="1" lang="en-GB" sz="1300">
                <a:solidFill>
                  <a:schemeClr val="dk2"/>
                </a:solidFill>
                <a:latin typeface="Titillium Web"/>
                <a:ea typeface="Titillium Web"/>
                <a:cs typeface="Titillium Web"/>
                <a:sym typeface="Titillium Web"/>
              </a:rPr>
              <a:t>Logic comparisons</a:t>
            </a:r>
            <a:endParaRPr b="1" sz="1300">
              <a:solidFill>
                <a:schemeClr val="dk2"/>
              </a:solidFill>
              <a:latin typeface="Titillium Web"/>
              <a:ea typeface="Titillium Web"/>
              <a:cs typeface="Titillium Web"/>
              <a:sym typeface="Titillium Web"/>
            </a:endParaRPr>
          </a:p>
        </p:txBody>
      </p:sp>
      <p:sp>
        <p:nvSpPr>
          <p:cNvPr id="136" name="Google Shape;136;p25"/>
          <p:cNvSpPr txBox="1"/>
          <p:nvPr/>
        </p:nvSpPr>
        <p:spPr>
          <a:xfrm>
            <a:off x="4994000" y="1519550"/>
            <a:ext cx="2701200" cy="6936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chemeClr val="dk2"/>
                </a:solidFill>
                <a:latin typeface="Titillium Web"/>
                <a:ea typeface="Titillium Web"/>
                <a:cs typeface="Titillium Web"/>
                <a:sym typeface="Titillium Web"/>
              </a:rPr>
              <a:t>Controls execution</a:t>
            </a:r>
            <a:endParaRPr b="1" sz="1300">
              <a:solidFill>
                <a:schemeClr val="dk2"/>
              </a:solidFill>
              <a:latin typeface="Titillium Web"/>
              <a:ea typeface="Titillium Web"/>
              <a:cs typeface="Titillium Web"/>
              <a:sym typeface="Titillium Web"/>
            </a:endParaRPr>
          </a:p>
          <a:p>
            <a:pPr indent="0" lvl="0" marL="0" rtl="0" algn="l">
              <a:spcBef>
                <a:spcPts val="0"/>
              </a:spcBef>
              <a:spcAft>
                <a:spcPts val="0"/>
              </a:spcAft>
              <a:buNone/>
            </a:pPr>
            <a:r>
              <a:rPr b="1" lang="en-GB" sz="1300">
                <a:solidFill>
                  <a:schemeClr val="dk2"/>
                </a:solidFill>
                <a:latin typeface="Titillium Web"/>
                <a:ea typeface="Titillium Web"/>
                <a:cs typeface="Titillium Web"/>
                <a:sym typeface="Titillium Web"/>
              </a:rPr>
              <a:t>Decodes instructions</a:t>
            </a:r>
            <a:endParaRPr b="1" sz="1300">
              <a:solidFill>
                <a:schemeClr val="dk2"/>
              </a:solidFill>
              <a:latin typeface="Titillium Web"/>
              <a:ea typeface="Titillium Web"/>
              <a:cs typeface="Titillium Web"/>
              <a:sym typeface="Titillium Web"/>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26"/>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What is it?</a:t>
            </a:r>
            <a:endParaRPr b="1" sz="4000">
              <a:solidFill>
                <a:schemeClr val="dk1"/>
              </a:solidFill>
              <a:latin typeface="Titillium Web"/>
              <a:ea typeface="Titillium Web"/>
              <a:cs typeface="Titillium Web"/>
              <a:sym typeface="Titillium Web"/>
            </a:endParaRPr>
          </a:p>
        </p:txBody>
      </p:sp>
      <p:sp>
        <p:nvSpPr>
          <p:cNvPr id="142" name="Google Shape;142;p26"/>
          <p:cNvSpPr txBox="1"/>
          <p:nvPr/>
        </p:nvSpPr>
        <p:spPr>
          <a:xfrm>
            <a:off x="288425" y="1057700"/>
            <a:ext cx="8298900" cy="2671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i="1" lang="en-GB" sz="2000">
                <a:solidFill>
                  <a:schemeClr val="dk1"/>
                </a:solidFill>
                <a:latin typeface="Titillium Web"/>
                <a:ea typeface="Titillium Web"/>
                <a:cs typeface="Titillium Web"/>
                <a:sym typeface="Titillium Web"/>
              </a:rPr>
              <a:t>Instructions and data are stored in the same memory.</a:t>
            </a:r>
            <a:endParaRPr b="1" i="1" sz="2000">
              <a:solidFill>
                <a:schemeClr val="dk1"/>
              </a:solidFill>
              <a:latin typeface="Titillium Web"/>
              <a:ea typeface="Titillium Web"/>
              <a:cs typeface="Titillium Web"/>
              <a:sym typeface="Titillium Web"/>
            </a:endParaRPr>
          </a:p>
          <a:p>
            <a:pPr indent="0" lvl="0" marL="0" rtl="0" algn="ctr">
              <a:lnSpc>
                <a:spcPct val="115000"/>
              </a:lnSpc>
              <a:spcBef>
                <a:spcPts val="1400"/>
              </a:spcBef>
              <a:spcAft>
                <a:spcPts val="0"/>
              </a:spcAft>
              <a:buClr>
                <a:schemeClr val="dk1"/>
              </a:buClr>
              <a:buSzPts val="1100"/>
              <a:buFont typeface="Arial"/>
              <a:buNone/>
            </a:pPr>
            <a:r>
              <a:t/>
            </a:r>
            <a:endParaRPr b="1" i="1" sz="2200">
              <a:solidFill>
                <a:schemeClr val="dk1"/>
              </a:solidFill>
              <a:latin typeface="Titillium Web"/>
              <a:ea typeface="Titillium Web"/>
              <a:cs typeface="Titillium Web"/>
              <a:sym typeface="Titillium Web"/>
            </a:endParaRPr>
          </a:p>
          <a:p>
            <a:pPr indent="0" lvl="0" marL="457200" rtl="0" algn="l">
              <a:lnSpc>
                <a:spcPct val="115000"/>
              </a:lnSpc>
              <a:spcBef>
                <a:spcPts val="1200"/>
              </a:spcBef>
              <a:spcAft>
                <a:spcPts val="0"/>
              </a:spcAft>
              <a:buNone/>
            </a:pPr>
            <a:r>
              <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sz="2100"/>
          </a:p>
        </p:txBody>
      </p:sp>
      <p:pic>
        <p:nvPicPr>
          <p:cNvPr id="143" name="Google Shape;143;p26"/>
          <p:cNvPicPr preferRelativeResize="0"/>
          <p:nvPr/>
        </p:nvPicPr>
        <p:blipFill>
          <a:blip r:embed="rId4">
            <a:alphaModFix/>
          </a:blip>
          <a:stretch>
            <a:fillRect/>
          </a:stretch>
        </p:blipFill>
        <p:spPr>
          <a:xfrm>
            <a:off x="1370875" y="1650025"/>
            <a:ext cx="5561825" cy="3117675"/>
          </a:xfrm>
          <a:prstGeom prst="rect">
            <a:avLst/>
          </a:prstGeom>
          <a:noFill/>
          <a:ln>
            <a:noFill/>
          </a:ln>
        </p:spPr>
      </p:pic>
      <p:sp>
        <p:nvSpPr>
          <p:cNvPr id="144" name="Google Shape;144;p26"/>
          <p:cNvSpPr txBox="1"/>
          <p:nvPr/>
        </p:nvSpPr>
        <p:spPr>
          <a:xfrm>
            <a:off x="5331475" y="2767000"/>
            <a:ext cx="2701200" cy="6936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chemeClr val="dk2"/>
                </a:solidFill>
                <a:latin typeface="Titillium Web"/>
                <a:ea typeface="Titillium Web"/>
                <a:cs typeface="Titillium Web"/>
                <a:sym typeface="Titillium Web"/>
              </a:rPr>
              <a:t>Calculations</a:t>
            </a:r>
            <a:endParaRPr b="1" sz="1300">
              <a:solidFill>
                <a:schemeClr val="dk2"/>
              </a:solidFill>
              <a:latin typeface="Titillium Web"/>
              <a:ea typeface="Titillium Web"/>
              <a:cs typeface="Titillium Web"/>
              <a:sym typeface="Titillium Web"/>
            </a:endParaRPr>
          </a:p>
          <a:p>
            <a:pPr indent="0" lvl="0" marL="0" rtl="0" algn="l">
              <a:spcBef>
                <a:spcPts val="0"/>
              </a:spcBef>
              <a:spcAft>
                <a:spcPts val="0"/>
              </a:spcAft>
              <a:buNone/>
            </a:pPr>
            <a:r>
              <a:rPr b="1" lang="en-GB" sz="1300">
                <a:solidFill>
                  <a:schemeClr val="dk2"/>
                </a:solidFill>
                <a:latin typeface="Titillium Web"/>
                <a:ea typeface="Titillium Web"/>
                <a:cs typeface="Titillium Web"/>
                <a:sym typeface="Titillium Web"/>
              </a:rPr>
              <a:t>Logic comparisons</a:t>
            </a:r>
            <a:endParaRPr b="1" sz="1300">
              <a:solidFill>
                <a:schemeClr val="dk2"/>
              </a:solidFill>
              <a:latin typeface="Titillium Web"/>
              <a:ea typeface="Titillium Web"/>
              <a:cs typeface="Titillium Web"/>
              <a:sym typeface="Titillium Web"/>
            </a:endParaRPr>
          </a:p>
        </p:txBody>
      </p:sp>
      <p:sp>
        <p:nvSpPr>
          <p:cNvPr id="145" name="Google Shape;145;p26"/>
          <p:cNvSpPr txBox="1"/>
          <p:nvPr/>
        </p:nvSpPr>
        <p:spPr>
          <a:xfrm>
            <a:off x="4994000" y="1519550"/>
            <a:ext cx="2701200" cy="6936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chemeClr val="dk2"/>
                </a:solidFill>
                <a:latin typeface="Titillium Web"/>
                <a:ea typeface="Titillium Web"/>
                <a:cs typeface="Titillium Web"/>
                <a:sym typeface="Titillium Web"/>
              </a:rPr>
              <a:t>Controls execution</a:t>
            </a:r>
            <a:endParaRPr b="1" sz="1300">
              <a:solidFill>
                <a:schemeClr val="dk2"/>
              </a:solidFill>
              <a:latin typeface="Titillium Web"/>
              <a:ea typeface="Titillium Web"/>
              <a:cs typeface="Titillium Web"/>
              <a:sym typeface="Titillium Web"/>
            </a:endParaRPr>
          </a:p>
          <a:p>
            <a:pPr indent="0" lvl="0" marL="0" rtl="0" algn="l">
              <a:spcBef>
                <a:spcPts val="0"/>
              </a:spcBef>
              <a:spcAft>
                <a:spcPts val="0"/>
              </a:spcAft>
              <a:buNone/>
            </a:pPr>
            <a:r>
              <a:rPr b="1" lang="en-GB" sz="1300">
                <a:solidFill>
                  <a:schemeClr val="dk2"/>
                </a:solidFill>
                <a:latin typeface="Titillium Web"/>
                <a:ea typeface="Titillium Web"/>
                <a:cs typeface="Titillium Web"/>
                <a:sym typeface="Titillium Web"/>
              </a:rPr>
              <a:t>Decodes instructions</a:t>
            </a:r>
            <a:endParaRPr b="1" sz="1300">
              <a:solidFill>
                <a:schemeClr val="dk2"/>
              </a:solidFill>
              <a:latin typeface="Titillium Web"/>
              <a:ea typeface="Titillium Web"/>
              <a:cs typeface="Titillium Web"/>
              <a:sym typeface="Titillium Web"/>
            </a:endParaRPr>
          </a:p>
        </p:txBody>
      </p:sp>
      <p:sp>
        <p:nvSpPr>
          <p:cNvPr id="146" name="Google Shape;146;p26"/>
          <p:cNvSpPr txBox="1"/>
          <p:nvPr/>
        </p:nvSpPr>
        <p:spPr>
          <a:xfrm>
            <a:off x="5161800" y="3842350"/>
            <a:ext cx="3982200" cy="13011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chemeClr val="dk2"/>
                </a:solidFill>
                <a:latin typeface="Titillium Web"/>
                <a:ea typeface="Titillium Web"/>
                <a:cs typeface="Titillium Web"/>
                <a:sym typeface="Titillium Web"/>
              </a:rPr>
              <a:t>Special fast storage:</a:t>
            </a:r>
            <a:endParaRPr b="1" sz="1300">
              <a:solidFill>
                <a:schemeClr val="dk2"/>
              </a:solidFill>
              <a:latin typeface="Titillium Web"/>
              <a:ea typeface="Titillium Web"/>
              <a:cs typeface="Titillium Web"/>
              <a:sym typeface="Titillium Web"/>
            </a:endParaRPr>
          </a:p>
          <a:p>
            <a:pPr indent="-311150" lvl="0" marL="457200" rtl="0" algn="l">
              <a:spcBef>
                <a:spcPts val="0"/>
              </a:spcBef>
              <a:spcAft>
                <a:spcPts val="0"/>
              </a:spcAft>
              <a:buClr>
                <a:schemeClr val="dk2"/>
              </a:buClr>
              <a:buSzPts val="1300"/>
              <a:buFont typeface="Titillium Web"/>
              <a:buChar char="-"/>
            </a:pPr>
            <a:r>
              <a:rPr b="1" lang="en-GB" sz="1300">
                <a:solidFill>
                  <a:schemeClr val="dk2"/>
                </a:solidFill>
                <a:latin typeface="Titillium Web"/>
                <a:ea typeface="Titillium Web"/>
                <a:cs typeface="Titillium Web"/>
                <a:sym typeface="Titillium Web"/>
              </a:rPr>
              <a:t>Program counter (Next instruction address</a:t>
            </a:r>
            <a:endParaRPr b="1" sz="1300">
              <a:solidFill>
                <a:schemeClr val="dk2"/>
              </a:solidFill>
              <a:latin typeface="Titillium Web"/>
              <a:ea typeface="Titillium Web"/>
              <a:cs typeface="Titillium Web"/>
              <a:sym typeface="Titillium Web"/>
            </a:endParaRPr>
          </a:p>
          <a:p>
            <a:pPr indent="-311150" lvl="0" marL="457200" rtl="0" algn="l">
              <a:spcBef>
                <a:spcPts val="0"/>
              </a:spcBef>
              <a:spcAft>
                <a:spcPts val="0"/>
              </a:spcAft>
              <a:buClr>
                <a:schemeClr val="dk2"/>
              </a:buClr>
              <a:buSzPts val="1300"/>
              <a:buFont typeface="Titillium Web"/>
              <a:buChar char="-"/>
            </a:pPr>
            <a:r>
              <a:rPr b="1" lang="en-GB" sz="1300">
                <a:solidFill>
                  <a:schemeClr val="dk2"/>
                </a:solidFill>
                <a:latin typeface="Titillium Web"/>
                <a:ea typeface="Titillium Web"/>
                <a:cs typeface="Titillium Web"/>
                <a:sym typeface="Titillium Web"/>
              </a:rPr>
              <a:t>MAR (Memory Address)</a:t>
            </a:r>
            <a:endParaRPr b="1" sz="1300">
              <a:solidFill>
                <a:schemeClr val="dk2"/>
              </a:solidFill>
              <a:latin typeface="Titillium Web"/>
              <a:ea typeface="Titillium Web"/>
              <a:cs typeface="Titillium Web"/>
              <a:sym typeface="Titillium Web"/>
            </a:endParaRPr>
          </a:p>
          <a:p>
            <a:pPr indent="-311150" lvl="0" marL="457200" rtl="0" algn="l">
              <a:spcBef>
                <a:spcPts val="0"/>
              </a:spcBef>
              <a:spcAft>
                <a:spcPts val="0"/>
              </a:spcAft>
              <a:buClr>
                <a:schemeClr val="dk2"/>
              </a:buClr>
              <a:buSzPts val="1300"/>
              <a:buFont typeface="Titillium Web"/>
              <a:buChar char="-"/>
            </a:pPr>
            <a:r>
              <a:rPr b="1" lang="en-GB" sz="1300">
                <a:solidFill>
                  <a:schemeClr val="dk2"/>
                </a:solidFill>
                <a:latin typeface="Titillium Web"/>
                <a:ea typeface="Titillium Web"/>
                <a:cs typeface="Titillium Web"/>
                <a:sym typeface="Titillium Web"/>
              </a:rPr>
              <a:t>MDR (Data being transferred) </a:t>
            </a:r>
            <a:endParaRPr b="1" sz="1300">
              <a:solidFill>
                <a:schemeClr val="dk2"/>
              </a:solidFill>
              <a:latin typeface="Titillium Web"/>
              <a:ea typeface="Titillium Web"/>
              <a:cs typeface="Titillium Web"/>
              <a:sym typeface="Titillium Web"/>
            </a:endParaRPr>
          </a:p>
          <a:p>
            <a:pPr indent="-311150" lvl="0" marL="457200" rtl="0" algn="l">
              <a:spcBef>
                <a:spcPts val="0"/>
              </a:spcBef>
              <a:spcAft>
                <a:spcPts val="0"/>
              </a:spcAft>
              <a:buClr>
                <a:schemeClr val="dk2"/>
              </a:buClr>
              <a:buSzPts val="1300"/>
              <a:buFont typeface="Titillium Web"/>
              <a:buChar char="-"/>
            </a:pPr>
            <a:r>
              <a:rPr b="1" lang="en-GB" sz="1300">
                <a:solidFill>
                  <a:schemeClr val="dk2"/>
                </a:solidFill>
                <a:latin typeface="Titillium Web"/>
                <a:ea typeface="Titillium Web"/>
                <a:cs typeface="Titillium Web"/>
                <a:sym typeface="Titillium Web"/>
              </a:rPr>
              <a:t>CIR (Current instruction</a:t>
            </a:r>
            <a:endParaRPr b="1" sz="1300">
              <a:solidFill>
                <a:schemeClr val="dk2"/>
              </a:solidFill>
              <a:latin typeface="Titillium Web"/>
              <a:ea typeface="Titillium Web"/>
              <a:cs typeface="Titillium Web"/>
              <a:sym typeface="Titillium We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27"/>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What is it?</a:t>
            </a:r>
            <a:endParaRPr b="1" sz="4000">
              <a:solidFill>
                <a:schemeClr val="dk1"/>
              </a:solidFill>
              <a:latin typeface="Titillium Web"/>
              <a:ea typeface="Titillium Web"/>
              <a:cs typeface="Titillium Web"/>
              <a:sym typeface="Titillium Web"/>
            </a:endParaRPr>
          </a:p>
        </p:txBody>
      </p:sp>
      <p:sp>
        <p:nvSpPr>
          <p:cNvPr id="152" name="Google Shape;152;p27"/>
          <p:cNvSpPr txBox="1"/>
          <p:nvPr/>
        </p:nvSpPr>
        <p:spPr>
          <a:xfrm>
            <a:off x="288425" y="1057700"/>
            <a:ext cx="8298900" cy="2671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i="1" lang="en-GB" sz="2000">
                <a:solidFill>
                  <a:schemeClr val="dk1"/>
                </a:solidFill>
                <a:latin typeface="Titillium Web"/>
                <a:ea typeface="Titillium Web"/>
                <a:cs typeface="Titillium Web"/>
                <a:sym typeface="Titillium Web"/>
              </a:rPr>
              <a:t>Instructions and data are stored in the same memory.</a:t>
            </a:r>
            <a:endParaRPr b="1" i="1" sz="2000">
              <a:solidFill>
                <a:schemeClr val="dk1"/>
              </a:solidFill>
              <a:latin typeface="Titillium Web"/>
              <a:ea typeface="Titillium Web"/>
              <a:cs typeface="Titillium Web"/>
              <a:sym typeface="Titillium Web"/>
            </a:endParaRPr>
          </a:p>
          <a:p>
            <a:pPr indent="0" lvl="0" marL="0" rtl="0" algn="ctr">
              <a:lnSpc>
                <a:spcPct val="115000"/>
              </a:lnSpc>
              <a:spcBef>
                <a:spcPts val="1400"/>
              </a:spcBef>
              <a:spcAft>
                <a:spcPts val="0"/>
              </a:spcAft>
              <a:buClr>
                <a:schemeClr val="dk1"/>
              </a:buClr>
              <a:buSzPts val="1100"/>
              <a:buFont typeface="Arial"/>
              <a:buNone/>
            </a:pPr>
            <a:r>
              <a:t/>
            </a:r>
            <a:endParaRPr b="1" i="1" sz="2200">
              <a:solidFill>
                <a:schemeClr val="dk1"/>
              </a:solidFill>
              <a:latin typeface="Titillium Web"/>
              <a:ea typeface="Titillium Web"/>
              <a:cs typeface="Titillium Web"/>
              <a:sym typeface="Titillium Web"/>
            </a:endParaRPr>
          </a:p>
          <a:p>
            <a:pPr indent="0" lvl="0" marL="457200" rtl="0" algn="l">
              <a:lnSpc>
                <a:spcPct val="115000"/>
              </a:lnSpc>
              <a:spcBef>
                <a:spcPts val="1200"/>
              </a:spcBef>
              <a:spcAft>
                <a:spcPts val="0"/>
              </a:spcAft>
              <a:buNone/>
            </a:pPr>
            <a:r>
              <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sz="2100"/>
          </a:p>
        </p:txBody>
      </p:sp>
      <p:pic>
        <p:nvPicPr>
          <p:cNvPr id="153" name="Google Shape;153;p27"/>
          <p:cNvPicPr preferRelativeResize="0"/>
          <p:nvPr/>
        </p:nvPicPr>
        <p:blipFill>
          <a:blip r:embed="rId4">
            <a:alphaModFix/>
          </a:blip>
          <a:stretch>
            <a:fillRect/>
          </a:stretch>
        </p:blipFill>
        <p:spPr>
          <a:xfrm>
            <a:off x="1370875" y="1650025"/>
            <a:ext cx="5561825" cy="3117675"/>
          </a:xfrm>
          <a:prstGeom prst="rect">
            <a:avLst/>
          </a:prstGeom>
          <a:noFill/>
          <a:ln>
            <a:noFill/>
          </a:ln>
        </p:spPr>
      </p:pic>
      <p:sp>
        <p:nvSpPr>
          <p:cNvPr id="154" name="Google Shape;154;p27"/>
          <p:cNvSpPr txBox="1"/>
          <p:nvPr/>
        </p:nvSpPr>
        <p:spPr>
          <a:xfrm>
            <a:off x="2446775" y="2558313"/>
            <a:ext cx="3982200" cy="1301100"/>
          </a:xfrm>
          <a:prstGeom prst="rect">
            <a:avLst/>
          </a:prstGeom>
          <a:solidFill>
            <a:srgbClr val="FF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200">
                <a:solidFill>
                  <a:schemeClr val="lt1"/>
                </a:solidFill>
                <a:latin typeface="Titillium Web"/>
                <a:ea typeface="Titillium Web"/>
                <a:cs typeface="Titillium Web"/>
                <a:sym typeface="Titillium Web"/>
              </a:rPr>
              <a:t>The stored Program Concept</a:t>
            </a:r>
            <a:endParaRPr b="1" sz="3200">
              <a:solidFill>
                <a:schemeClr val="lt1"/>
              </a:solidFill>
              <a:latin typeface="Titillium Web"/>
              <a:ea typeface="Titillium Web"/>
              <a:cs typeface="Titillium Web"/>
              <a:sym typeface="Titillium We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28"/>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Quick check</a:t>
            </a:r>
            <a:endParaRPr b="1" sz="4000">
              <a:solidFill>
                <a:schemeClr val="dk1"/>
              </a:solidFill>
              <a:latin typeface="Titillium Web"/>
              <a:ea typeface="Titillium Web"/>
              <a:cs typeface="Titillium Web"/>
              <a:sym typeface="Titillium Web"/>
            </a:endParaRPr>
          </a:p>
        </p:txBody>
      </p:sp>
      <p:sp>
        <p:nvSpPr>
          <p:cNvPr id="160" name="Google Shape;160;p28"/>
          <p:cNvSpPr txBox="1"/>
          <p:nvPr/>
        </p:nvSpPr>
        <p:spPr>
          <a:xfrm>
            <a:off x="362600" y="1410100"/>
            <a:ext cx="8435400" cy="14106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1800"/>
              </a:spcBef>
              <a:spcAft>
                <a:spcPts val="0"/>
              </a:spcAft>
              <a:buClr>
                <a:schemeClr val="dk1"/>
              </a:buClr>
              <a:buSzPts val="1700"/>
              <a:buFont typeface="Titillium Web"/>
              <a:buAutoNum type="arabicPeriod"/>
            </a:pPr>
            <a:r>
              <a:rPr b="1" lang="en-GB" sz="1700">
                <a:solidFill>
                  <a:schemeClr val="dk1"/>
                </a:solidFill>
                <a:latin typeface="Titillium Web"/>
                <a:ea typeface="Titillium Web"/>
                <a:cs typeface="Titillium Web"/>
                <a:sym typeface="Titillium Web"/>
              </a:rPr>
              <a:t>What is stored in Memory in the Von Neumann Architecture?</a:t>
            </a:r>
            <a:endParaRPr b="1" sz="1700">
              <a:solidFill>
                <a:schemeClr val="dk1"/>
              </a:solidFill>
              <a:latin typeface="Titillium Web"/>
              <a:ea typeface="Titillium Web"/>
              <a:cs typeface="Titillium Web"/>
              <a:sym typeface="Titillium Web"/>
            </a:endParaRPr>
          </a:p>
          <a:p>
            <a:pPr indent="-336550" lvl="0" marL="457200" rtl="0" algn="l">
              <a:lnSpc>
                <a:spcPct val="115000"/>
              </a:lnSpc>
              <a:spcBef>
                <a:spcPts val="0"/>
              </a:spcBef>
              <a:spcAft>
                <a:spcPts val="0"/>
              </a:spcAft>
              <a:buClr>
                <a:schemeClr val="dk1"/>
              </a:buClr>
              <a:buSzPts val="1700"/>
              <a:buFont typeface="Titillium Web"/>
              <a:buAutoNum type="arabicPeriod"/>
            </a:pPr>
            <a:r>
              <a:rPr b="1" lang="en-GB" sz="1700">
                <a:solidFill>
                  <a:schemeClr val="dk1"/>
                </a:solidFill>
                <a:latin typeface="Titillium Web"/>
                <a:ea typeface="Titillium Web"/>
                <a:cs typeface="Titillium Web"/>
                <a:sym typeface="Titillium Web"/>
              </a:rPr>
              <a:t>What are registers?</a:t>
            </a:r>
            <a:endParaRPr b="1" sz="1700">
              <a:solidFill>
                <a:schemeClr val="dk1"/>
              </a:solidFill>
              <a:latin typeface="Titillium Web"/>
              <a:ea typeface="Titillium Web"/>
              <a:cs typeface="Titillium Web"/>
              <a:sym typeface="Titillium Web"/>
            </a:endParaRPr>
          </a:p>
          <a:p>
            <a:pPr indent="-336550" lvl="0" marL="457200" rtl="0" algn="l">
              <a:lnSpc>
                <a:spcPct val="115000"/>
              </a:lnSpc>
              <a:spcBef>
                <a:spcPts val="0"/>
              </a:spcBef>
              <a:spcAft>
                <a:spcPts val="0"/>
              </a:spcAft>
              <a:buClr>
                <a:schemeClr val="dk1"/>
              </a:buClr>
              <a:buSzPts val="1700"/>
              <a:buFont typeface="Titillium Web"/>
              <a:buAutoNum type="arabicPeriod"/>
            </a:pPr>
            <a:r>
              <a:rPr b="1" lang="en-GB" sz="1700">
                <a:solidFill>
                  <a:schemeClr val="dk1"/>
                </a:solidFill>
                <a:latin typeface="Titillium Web"/>
                <a:ea typeface="Titillium Web"/>
                <a:cs typeface="Titillium Web"/>
                <a:sym typeface="Titillium Web"/>
              </a:rPr>
              <a:t>What is meant by systems architecture?</a:t>
            </a:r>
            <a:endParaRPr b="1" sz="17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sz="11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Google Shape;165;p29"/>
          <p:cNvSpPr txBox="1"/>
          <p:nvPr/>
        </p:nvSpPr>
        <p:spPr>
          <a:xfrm>
            <a:off x="334975" y="1294721"/>
            <a:ext cx="8074200" cy="116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lt1"/>
                </a:solidFill>
                <a:latin typeface="Titillium Web"/>
                <a:ea typeface="Titillium Web"/>
                <a:cs typeface="Titillium Web"/>
                <a:sym typeface="Titillium Web"/>
              </a:rPr>
              <a:t>Buses</a:t>
            </a:r>
            <a:endParaRPr b="1" sz="4000">
              <a:solidFill>
                <a:schemeClr val="lt1"/>
              </a:solidFill>
              <a:latin typeface="Titillium Web"/>
              <a:ea typeface="Titillium Web"/>
              <a:cs typeface="Titillium Web"/>
              <a:sym typeface="Titillium Web"/>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30"/>
          <p:cNvSpPr txBox="1"/>
          <p:nvPr/>
        </p:nvSpPr>
        <p:spPr>
          <a:xfrm>
            <a:off x="353576" y="1003537"/>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4000">
                <a:solidFill>
                  <a:schemeClr val="dk1"/>
                </a:solidFill>
                <a:latin typeface="Titillium Web"/>
                <a:ea typeface="Titillium Web"/>
                <a:cs typeface="Titillium Web"/>
                <a:sym typeface="Titillium Web"/>
              </a:rPr>
              <a:t>What are they?</a:t>
            </a:r>
            <a:endParaRPr b="1" sz="4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4000">
              <a:solidFill>
                <a:schemeClr val="dk1"/>
              </a:solidFill>
              <a:latin typeface="Titillium Web"/>
              <a:ea typeface="Titillium Web"/>
              <a:cs typeface="Titillium Web"/>
              <a:sym typeface="Titillium Web"/>
            </a:endParaRPr>
          </a:p>
        </p:txBody>
      </p:sp>
      <p:sp>
        <p:nvSpPr>
          <p:cNvPr id="171" name="Google Shape;171;p30"/>
          <p:cNvSpPr txBox="1"/>
          <p:nvPr/>
        </p:nvSpPr>
        <p:spPr>
          <a:xfrm>
            <a:off x="288425" y="1057700"/>
            <a:ext cx="8298900" cy="386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i="1" lang="en-GB" sz="2100">
                <a:solidFill>
                  <a:schemeClr val="dk1"/>
                </a:solidFill>
                <a:latin typeface="Titillium Web"/>
                <a:ea typeface="Titillium Web"/>
                <a:cs typeface="Titillium Web"/>
                <a:sym typeface="Titillium Web"/>
              </a:rPr>
              <a:t>A pathway that transfers data between components</a:t>
            </a:r>
            <a:endParaRPr b="1" i="1"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b="1" lang="en-GB" sz="2100">
                <a:solidFill>
                  <a:schemeClr val="dk1"/>
                </a:solidFill>
                <a:latin typeface="Titillium Web"/>
                <a:ea typeface="Titillium Web"/>
                <a:cs typeface="Titillium Web"/>
                <a:sym typeface="Titillium Web"/>
              </a:rPr>
              <a:t>Data Bus</a:t>
            </a:r>
            <a:endParaRPr b="1" sz="2100">
              <a:solidFill>
                <a:schemeClr val="dk1"/>
              </a:solidFill>
              <a:latin typeface="Titillium Web"/>
              <a:ea typeface="Titillium Web"/>
              <a:cs typeface="Titillium Web"/>
              <a:sym typeface="Titillium Web"/>
            </a:endParaRPr>
          </a:p>
          <a:p>
            <a:pPr indent="-361950" lvl="0" marL="457200" rtl="0" algn="l">
              <a:lnSpc>
                <a:spcPct val="115000"/>
              </a:lnSpc>
              <a:spcBef>
                <a:spcPts val="1200"/>
              </a:spcBef>
              <a:spcAft>
                <a:spcPts val="0"/>
              </a:spcAft>
              <a:buClr>
                <a:schemeClr val="dk1"/>
              </a:buClr>
              <a:buSzPts val="2100"/>
              <a:buFont typeface="Titillium Web"/>
              <a:buChar char="●"/>
            </a:pPr>
            <a:r>
              <a:rPr lang="en-GB" sz="2100">
                <a:solidFill>
                  <a:schemeClr val="dk1"/>
                </a:solidFill>
                <a:latin typeface="Titillium Web"/>
                <a:ea typeface="Titillium Web"/>
                <a:cs typeface="Titillium Web"/>
                <a:sym typeface="Titillium Web"/>
              </a:rPr>
              <a:t>Carries data/instructions</a:t>
            </a:r>
            <a:endParaRPr sz="2100">
              <a:solidFill>
                <a:schemeClr val="dk1"/>
              </a:solidFill>
              <a:latin typeface="Titillium Web"/>
              <a:ea typeface="Titillium Web"/>
              <a:cs typeface="Titillium Web"/>
              <a:sym typeface="Titillium Web"/>
            </a:endParaRPr>
          </a:p>
          <a:p>
            <a:pPr indent="-361950" lvl="0" marL="457200" rtl="0" algn="l">
              <a:lnSpc>
                <a:spcPct val="115000"/>
              </a:lnSpc>
              <a:spcBef>
                <a:spcPts val="0"/>
              </a:spcBef>
              <a:spcAft>
                <a:spcPts val="0"/>
              </a:spcAft>
              <a:buClr>
                <a:schemeClr val="dk1"/>
              </a:buClr>
              <a:buSzPts val="2100"/>
              <a:buFont typeface="Titillium Web"/>
              <a:buChar char="●"/>
            </a:pPr>
            <a:r>
              <a:rPr lang="en-GB" sz="2100">
                <a:solidFill>
                  <a:schemeClr val="dk1"/>
                </a:solidFill>
                <a:latin typeface="Titillium Web"/>
                <a:ea typeface="Titillium Web"/>
                <a:cs typeface="Titillium Web"/>
                <a:sym typeface="Titillium Web"/>
              </a:rPr>
              <a:t>Bi-directional</a:t>
            </a:r>
            <a:endParaRPr sz="2100">
              <a:solidFill>
                <a:schemeClr val="dk1"/>
              </a:solidFill>
              <a:latin typeface="Titillium Web"/>
              <a:ea typeface="Titillium Web"/>
              <a:cs typeface="Titillium Web"/>
              <a:sym typeface="Titillium Web"/>
            </a:endParaRPr>
          </a:p>
          <a:p>
            <a:pPr indent="-361950" lvl="0" marL="457200" rtl="0" algn="l">
              <a:lnSpc>
                <a:spcPct val="115000"/>
              </a:lnSpc>
              <a:spcBef>
                <a:spcPts val="0"/>
              </a:spcBef>
              <a:spcAft>
                <a:spcPts val="0"/>
              </a:spcAft>
              <a:buClr>
                <a:schemeClr val="dk1"/>
              </a:buClr>
              <a:buSzPts val="2100"/>
              <a:buFont typeface="Titillium Web"/>
              <a:buChar char="●"/>
            </a:pPr>
            <a:r>
              <a:rPr lang="en-GB" sz="2100">
                <a:solidFill>
                  <a:schemeClr val="dk1"/>
                </a:solidFill>
                <a:latin typeface="Titillium Web"/>
                <a:ea typeface="Titillium Web"/>
                <a:cs typeface="Titillium Web"/>
                <a:sym typeface="Titillium Web"/>
              </a:rPr>
              <a:t>memory ↔ CPU</a:t>
            </a:r>
            <a:endParaRPr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b="1" sz="2100">
              <a:solidFill>
                <a:schemeClr val="dk1"/>
              </a:solidFill>
              <a:latin typeface="Titillium Web"/>
              <a:ea typeface="Titillium Web"/>
              <a:cs typeface="Titillium Web"/>
              <a:sym typeface="Titillium Web"/>
            </a:endParaRPr>
          </a:p>
          <a:p>
            <a:pPr indent="0" lvl="0" marL="0" rtl="0" algn="l">
              <a:spcBef>
                <a:spcPts val="1200"/>
              </a:spcBef>
              <a:spcAft>
                <a:spcPts val="0"/>
              </a:spcAft>
              <a:buNone/>
            </a:pPr>
            <a:r>
              <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31"/>
          <p:cNvSpPr txBox="1"/>
          <p:nvPr/>
        </p:nvSpPr>
        <p:spPr>
          <a:xfrm>
            <a:off x="353576" y="1003537"/>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4000">
                <a:solidFill>
                  <a:schemeClr val="dk1"/>
                </a:solidFill>
                <a:latin typeface="Titillium Web"/>
                <a:ea typeface="Titillium Web"/>
                <a:cs typeface="Titillium Web"/>
                <a:sym typeface="Titillium Web"/>
              </a:rPr>
              <a:t>What are they?</a:t>
            </a:r>
            <a:endParaRPr b="1" sz="4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4000">
              <a:solidFill>
                <a:schemeClr val="dk1"/>
              </a:solidFill>
              <a:latin typeface="Titillium Web"/>
              <a:ea typeface="Titillium Web"/>
              <a:cs typeface="Titillium Web"/>
              <a:sym typeface="Titillium Web"/>
            </a:endParaRPr>
          </a:p>
        </p:txBody>
      </p:sp>
      <p:sp>
        <p:nvSpPr>
          <p:cNvPr id="177" name="Google Shape;177;p31"/>
          <p:cNvSpPr txBox="1"/>
          <p:nvPr/>
        </p:nvSpPr>
        <p:spPr>
          <a:xfrm>
            <a:off x="288425" y="1057700"/>
            <a:ext cx="8298900" cy="386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i="1" lang="en-GB" sz="2100">
                <a:solidFill>
                  <a:schemeClr val="dk1"/>
                </a:solidFill>
                <a:latin typeface="Titillium Web"/>
                <a:ea typeface="Titillium Web"/>
                <a:cs typeface="Titillium Web"/>
                <a:sym typeface="Titillium Web"/>
              </a:rPr>
              <a:t>A pathway that transfers data between components</a:t>
            </a:r>
            <a:endParaRPr b="1" i="1"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b="1" lang="en-GB" sz="2100">
                <a:solidFill>
                  <a:schemeClr val="dk1"/>
                </a:solidFill>
                <a:latin typeface="Titillium Web"/>
                <a:ea typeface="Titillium Web"/>
                <a:cs typeface="Titillium Web"/>
                <a:sym typeface="Titillium Web"/>
              </a:rPr>
              <a:t>Address </a:t>
            </a:r>
            <a:r>
              <a:rPr b="1" lang="en-GB" sz="2100">
                <a:solidFill>
                  <a:schemeClr val="dk1"/>
                </a:solidFill>
                <a:latin typeface="Titillium Web"/>
                <a:ea typeface="Titillium Web"/>
                <a:cs typeface="Titillium Web"/>
                <a:sym typeface="Titillium Web"/>
              </a:rPr>
              <a:t>Bus</a:t>
            </a:r>
            <a:endParaRPr b="1" sz="2100">
              <a:solidFill>
                <a:schemeClr val="dk1"/>
              </a:solidFill>
              <a:latin typeface="Titillium Web"/>
              <a:ea typeface="Titillium Web"/>
              <a:cs typeface="Titillium Web"/>
              <a:sym typeface="Titillium Web"/>
            </a:endParaRPr>
          </a:p>
          <a:p>
            <a:pPr indent="-361950" lvl="0" marL="457200" rtl="0" algn="l">
              <a:lnSpc>
                <a:spcPct val="115000"/>
              </a:lnSpc>
              <a:spcBef>
                <a:spcPts val="1200"/>
              </a:spcBef>
              <a:spcAft>
                <a:spcPts val="0"/>
              </a:spcAft>
              <a:buClr>
                <a:schemeClr val="dk1"/>
              </a:buClr>
              <a:buSzPts val="2100"/>
              <a:buFont typeface="Titillium Web"/>
              <a:buChar char="●"/>
            </a:pPr>
            <a:r>
              <a:rPr lang="en-GB" sz="2100">
                <a:solidFill>
                  <a:schemeClr val="dk1"/>
                </a:solidFill>
                <a:latin typeface="Titillium Web"/>
                <a:ea typeface="Titillium Web"/>
                <a:cs typeface="Titillium Web"/>
                <a:sym typeface="Titillium Web"/>
              </a:rPr>
              <a:t>Carries memory addresses</a:t>
            </a:r>
            <a:endParaRPr sz="2100">
              <a:solidFill>
                <a:schemeClr val="dk1"/>
              </a:solidFill>
              <a:latin typeface="Titillium Web"/>
              <a:ea typeface="Titillium Web"/>
              <a:cs typeface="Titillium Web"/>
              <a:sym typeface="Titillium Web"/>
            </a:endParaRPr>
          </a:p>
          <a:p>
            <a:pPr indent="-361950" lvl="0" marL="457200" rtl="0" algn="l">
              <a:lnSpc>
                <a:spcPct val="115000"/>
              </a:lnSpc>
              <a:spcBef>
                <a:spcPts val="0"/>
              </a:spcBef>
              <a:spcAft>
                <a:spcPts val="0"/>
              </a:spcAft>
              <a:buClr>
                <a:schemeClr val="dk1"/>
              </a:buClr>
              <a:buSzPts val="2100"/>
              <a:buFont typeface="Titillium Web"/>
              <a:buChar char="●"/>
            </a:pPr>
            <a:r>
              <a:rPr lang="en-GB" sz="2100">
                <a:solidFill>
                  <a:schemeClr val="dk1"/>
                </a:solidFill>
                <a:latin typeface="Titillium Web"/>
                <a:ea typeface="Titillium Web"/>
                <a:cs typeface="Titillium Web"/>
                <a:sym typeface="Titillium Web"/>
              </a:rPr>
              <a:t>One directional</a:t>
            </a:r>
            <a:endParaRPr sz="2100">
              <a:solidFill>
                <a:schemeClr val="dk1"/>
              </a:solidFill>
              <a:latin typeface="Titillium Web"/>
              <a:ea typeface="Titillium Web"/>
              <a:cs typeface="Titillium Web"/>
              <a:sym typeface="Titillium Web"/>
            </a:endParaRPr>
          </a:p>
          <a:p>
            <a:pPr indent="-361950" lvl="0" marL="457200" rtl="0" algn="l">
              <a:lnSpc>
                <a:spcPct val="115000"/>
              </a:lnSpc>
              <a:spcBef>
                <a:spcPts val="0"/>
              </a:spcBef>
              <a:spcAft>
                <a:spcPts val="0"/>
              </a:spcAft>
              <a:buClr>
                <a:schemeClr val="dk1"/>
              </a:buClr>
              <a:buSzPts val="2100"/>
              <a:buFont typeface="Titillium Web"/>
              <a:buChar char="●"/>
            </a:pPr>
            <a:r>
              <a:rPr lang="en-GB" sz="2100">
                <a:solidFill>
                  <a:schemeClr val="dk1"/>
                </a:solidFill>
                <a:latin typeface="Titillium Web"/>
                <a:ea typeface="Titillium Web"/>
                <a:cs typeface="Titillium Web"/>
                <a:sym typeface="Titillium Web"/>
              </a:rPr>
              <a:t>CPU → memory </a:t>
            </a:r>
            <a:endParaRPr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b="1" sz="2100">
              <a:solidFill>
                <a:schemeClr val="dk1"/>
              </a:solidFill>
              <a:latin typeface="Titillium Web"/>
              <a:ea typeface="Titillium Web"/>
              <a:cs typeface="Titillium Web"/>
              <a:sym typeface="Titillium Web"/>
            </a:endParaRPr>
          </a:p>
          <a:p>
            <a:pPr indent="0" lvl="0" marL="0" rtl="0" algn="l">
              <a:spcBef>
                <a:spcPts val="1200"/>
              </a:spcBef>
              <a:spcAft>
                <a:spcPts val="0"/>
              </a:spcAft>
              <a:buNone/>
            </a:pPr>
            <a:r>
              <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32"/>
          <p:cNvSpPr txBox="1"/>
          <p:nvPr/>
        </p:nvSpPr>
        <p:spPr>
          <a:xfrm>
            <a:off x="353576" y="1003537"/>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4000">
                <a:solidFill>
                  <a:schemeClr val="dk1"/>
                </a:solidFill>
                <a:latin typeface="Titillium Web"/>
                <a:ea typeface="Titillium Web"/>
                <a:cs typeface="Titillium Web"/>
                <a:sym typeface="Titillium Web"/>
              </a:rPr>
              <a:t>What are they?</a:t>
            </a:r>
            <a:endParaRPr b="1" sz="4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4000">
              <a:solidFill>
                <a:schemeClr val="dk1"/>
              </a:solidFill>
              <a:latin typeface="Titillium Web"/>
              <a:ea typeface="Titillium Web"/>
              <a:cs typeface="Titillium Web"/>
              <a:sym typeface="Titillium Web"/>
            </a:endParaRPr>
          </a:p>
        </p:txBody>
      </p:sp>
      <p:sp>
        <p:nvSpPr>
          <p:cNvPr id="183" name="Google Shape;183;p32"/>
          <p:cNvSpPr txBox="1"/>
          <p:nvPr/>
        </p:nvSpPr>
        <p:spPr>
          <a:xfrm>
            <a:off x="288425" y="1057700"/>
            <a:ext cx="8298900" cy="386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i="1" lang="en-GB" sz="2100">
                <a:solidFill>
                  <a:schemeClr val="dk1"/>
                </a:solidFill>
                <a:latin typeface="Titillium Web"/>
                <a:ea typeface="Titillium Web"/>
                <a:cs typeface="Titillium Web"/>
                <a:sym typeface="Titillium Web"/>
              </a:rPr>
              <a:t>A pathway that transfers data between components</a:t>
            </a:r>
            <a:endParaRPr b="1" i="1"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b="1" lang="en-GB" sz="2100">
                <a:solidFill>
                  <a:schemeClr val="dk1"/>
                </a:solidFill>
                <a:latin typeface="Titillium Web"/>
                <a:ea typeface="Titillium Web"/>
                <a:cs typeface="Titillium Web"/>
                <a:sym typeface="Titillium Web"/>
              </a:rPr>
              <a:t>Control Bus</a:t>
            </a:r>
            <a:endParaRPr b="1" sz="2100">
              <a:solidFill>
                <a:schemeClr val="dk1"/>
              </a:solidFill>
              <a:latin typeface="Titillium Web"/>
              <a:ea typeface="Titillium Web"/>
              <a:cs typeface="Titillium Web"/>
              <a:sym typeface="Titillium Web"/>
            </a:endParaRPr>
          </a:p>
          <a:p>
            <a:pPr indent="-361950" lvl="0" marL="457200" rtl="0" algn="l">
              <a:lnSpc>
                <a:spcPct val="115000"/>
              </a:lnSpc>
              <a:spcBef>
                <a:spcPts val="1200"/>
              </a:spcBef>
              <a:spcAft>
                <a:spcPts val="0"/>
              </a:spcAft>
              <a:buClr>
                <a:schemeClr val="dk1"/>
              </a:buClr>
              <a:buSzPts val="2100"/>
              <a:buFont typeface="Titillium Web"/>
              <a:buChar char="●"/>
            </a:pPr>
            <a:r>
              <a:rPr lang="en-GB" sz="2100">
                <a:solidFill>
                  <a:schemeClr val="dk1"/>
                </a:solidFill>
                <a:latin typeface="Titillium Web"/>
                <a:ea typeface="Titillium Web"/>
                <a:cs typeface="Titillium Web"/>
                <a:sym typeface="Titillium Web"/>
              </a:rPr>
              <a:t>Carries control signals</a:t>
            </a:r>
            <a:endParaRPr sz="2100">
              <a:solidFill>
                <a:schemeClr val="dk1"/>
              </a:solidFill>
              <a:latin typeface="Titillium Web"/>
              <a:ea typeface="Titillium Web"/>
              <a:cs typeface="Titillium Web"/>
              <a:sym typeface="Titillium Web"/>
            </a:endParaRPr>
          </a:p>
          <a:p>
            <a:pPr indent="-361950" lvl="0" marL="457200" rtl="0" algn="l">
              <a:lnSpc>
                <a:spcPct val="115000"/>
              </a:lnSpc>
              <a:spcBef>
                <a:spcPts val="0"/>
              </a:spcBef>
              <a:spcAft>
                <a:spcPts val="0"/>
              </a:spcAft>
              <a:buClr>
                <a:schemeClr val="dk1"/>
              </a:buClr>
              <a:buSzPts val="2100"/>
              <a:buFont typeface="Titillium Web"/>
              <a:buChar char="●"/>
            </a:pPr>
            <a:r>
              <a:rPr lang="en-GB" sz="2100">
                <a:solidFill>
                  <a:schemeClr val="dk1"/>
                </a:solidFill>
                <a:latin typeface="Titillium Web"/>
                <a:ea typeface="Titillium Web"/>
                <a:cs typeface="Titillium Web"/>
                <a:sym typeface="Titillium Web"/>
              </a:rPr>
              <a:t>Bi-</a:t>
            </a:r>
            <a:r>
              <a:rPr lang="en-GB" sz="2100">
                <a:solidFill>
                  <a:schemeClr val="dk1"/>
                </a:solidFill>
                <a:latin typeface="Titillium Web"/>
                <a:ea typeface="Titillium Web"/>
                <a:cs typeface="Titillium Web"/>
                <a:sym typeface="Titillium Web"/>
              </a:rPr>
              <a:t>directional</a:t>
            </a:r>
            <a:endParaRPr sz="2100">
              <a:solidFill>
                <a:schemeClr val="dk1"/>
              </a:solidFill>
              <a:latin typeface="Titillium Web"/>
              <a:ea typeface="Titillium Web"/>
              <a:cs typeface="Titillium Web"/>
              <a:sym typeface="Titillium Web"/>
            </a:endParaRPr>
          </a:p>
          <a:p>
            <a:pPr indent="-361950" lvl="0" marL="457200" rtl="0" algn="l">
              <a:lnSpc>
                <a:spcPct val="115000"/>
              </a:lnSpc>
              <a:spcBef>
                <a:spcPts val="0"/>
              </a:spcBef>
              <a:spcAft>
                <a:spcPts val="0"/>
              </a:spcAft>
              <a:buClr>
                <a:schemeClr val="dk1"/>
              </a:buClr>
              <a:buSzPts val="2100"/>
              <a:buFont typeface="Titillium Web"/>
              <a:buChar char="●"/>
            </a:pPr>
            <a:r>
              <a:rPr lang="en-GB" sz="2100">
                <a:solidFill>
                  <a:schemeClr val="dk1"/>
                </a:solidFill>
                <a:latin typeface="Titillium Web"/>
                <a:ea typeface="Titillium Web"/>
                <a:cs typeface="Titillium Web"/>
                <a:sym typeface="Titillium Web"/>
              </a:rPr>
              <a:t>Read/write signals</a:t>
            </a:r>
            <a:endParaRPr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b="1" sz="2100">
              <a:solidFill>
                <a:schemeClr val="dk1"/>
              </a:solidFill>
              <a:latin typeface="Titillium Web"/>
              <a:ea typeface="Titillium Web"/>
              <a:cs typeface="Titillium Web"/>
              <a:sym typeface="Titillium Web"/>
            </a:endParaRPr>
          </a:p>
          <a:p>
            <a:pPr indent="0" lvl="0" marL="0" rtl="0" algn="l">
              <a:spcBef>
                <a:spcPts val="1200"/>
              </a:spcBef>
              <a:spcAft>
                <a:spcPts val="0"/>
              </a:spcAft>
              <a:buNone/>
            </a:pPr>
            <a:r>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5"/>
          <p:cNvSpPr txBox="1"/>
          <p:nvPr/>
        </p:nvSpPr>
        <p:spPr>
          <a:xfrm>
            <a:off x="298475" y="35371"/>
            <a:ext cx="8074200" cy="116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lt1"/>
                </a:solidFill>
                <a:latin typeface="Titillium Web"/>
                <a:ea typeface="Titillium Web"/>
                <a:cs typeface="Titillium Web"/>
                <a:sym typeface="Titillium Web"/>
              </a:rPr>
              <a:t>Do Now</a:t>
            </a:r>
            <a:endParaRPr b="1" sz="4000">
              <a:solidFill>
                <a:schemeClr val="lt1"/>
              </a:solidFill>
              <a:latin typeface="Titillium Web"/>
              <a:ea typeface="Titillium Web"/>
              <a:cs typeface="Titillium Web"/>
              <a:sym typeface="Titillium Web"/>
            </a:endParaRPr>
          </a:p>
        </p:txBody>
      </p:sp>
      <p:graphicFrame>
        <p:nvGraphicFramePr>
          <p:cNvPr id="63" name="Google Shape;63;p15"/>
          <p:cNvGraphicFramePr/>
          <p:nvPr/>
        </p:nvGraphicFramePr>
        <p:xfrm>
          <a:off x="1153125" y="1572800"/>
          <a:ext cx="3000000" cy="3000000"/>
        </p:xfrm>
        <a:graphic>
          <a:graphicData uri="http://schemas.openxmlformats.org/drawingml/2006/table">
            <a:tbl>
              <a:tblPr>
                <a:noFill/>
                <a:tableStyleId>{00431D4D-5125-467E-B69B-96DF4F3242FD}</a:tableStyleId>
              </a:tblPr>
              <a:tblGrid>
                <a:gridCol w="3172775"/>
                <a:gridCol w="1866350"/>
              </a:tblGrid>
              <a:tr h="499675">
                <a:tc>
                  <a:txBody>
                    <a:bodyPr/>
                    <a:lstStyle/>
                    <a:p>
                      <a:pPr indent="0" lvl="0" marL="0" rtl="0" algn="ctr">
                        <a:lnSpc>
                          <a:spcPct val="115000"/>
                        </a:lnSpc>
                        <a:spcBef>
                          <a:spcPts val="0"/>
                        </a:spcBef>
                        <a:spcAft>
                          <a:spcPts val="0"/>
                        </a:spcAft>
                        <a:buNone/>
                      </a:pPr>
                      <a:r>
                        <a:rPr b="1" lang="en-GB" sz="1100">
                          <a:latin typeface="Titillium Web"/>
                          <a:ea typeface="Titillium Web"/>
                          <a:cs typeface="Titillium Web"/>
                          <a:sym typeface="Titillium Web"/>
                        </a:rPr>
                        <a:t>Term</a:t>
                      </a:r>
                      <a:endParaRPr b="1" sz="1100">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100">
                          <a:latin typeface="Titillium Web"/>
                          <a:ea typeface="Titillium Web"/>
                          <a:cs typeface="Titillium Web"/>
                          <a:sym typeface="Titillium Web"/>
                        </a:rPr>
                        <a:t>Purpose</a:t>
                      </a:r>
                      <a:endParaRPr b="1" sz="1100">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7750">
                <a:tc>
                  <a:txBody>
                    <a:bodyPr/>
                    <a:lstStyle/>
                    <a:p>
                      <a:pPr indent="0" lvl="0" marL="0" rtl="0" algn="l">
                        <a:spcBef>
                          <a:spcPts val="0"/>
                        </a:spcBef>
                        <a:spcAft>
                          <a:spcPts val="0"/>
                        </a:spcAft>
                        <a:buNone/>
                      </a:pPr>
                      <a:r>
                        <a:rPr lang="en-GB">
                          <a:latin typeface="Titillium Web"/>
                          <a:ea typeface="Titillium Web"/>
                          <a:cs typeface="Titillium Web"/>
                          <a:sym typeface="Titillium Web"/>
                        </a:rPr>
                        <a:t>ALU</a:t>
                      </a:r>
                      <a:endParaRPr>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Titillium Web"/>
                          <a:ea typeface="Titillium Web"/>
                          <a:cs typeface="Titillium Web"/>
                          <a:sym typeface="Titillium Web"/>
                        </a:rPr>
                        <a:t>?</a:t>
                      </a:r>
                      <a:endParaRPr>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7750">
                <a:tc>
                  <a:txBody>
                    <a:bodyPr/>
                    <a:lstStyle/>
                    <a:p>
                      <a:pPr indent="0" lvl="0" marL="0" rtl="0" algn="l">
                        <a:spcBef>
                          <a:spcPts val="0"/>
                        </a:spcBef>
                        <a:spcAft>
                          <a:spcPts val="0"/>
                        </a:spcAft>
                        <a:buNone/>
                      </a:pPr>
                      <a:r>
                        <a:rPr lang="en-GB">
                          <a:latin typeface="Titillium Web"/>
                          <a:ea typeface="Titillium Web"/>
                          <a:cs typeface="Titillium Web"/>
                          <a:sym typeface="Titillium Web"/>
                        </a:rPr>
                        <a:t>Cache</a:t>
                      </a:r>
                      <a:endParaRPr>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Titillium Web"/>
                          <a:ea typeface="Titillium Web"/>
                          <a:cs typeface="Titillium Web"/>
                          <a:sym typeface="Titillium Web"/>
                        </a:rPr>
                        <a:t>?</a:t>
                      </a:r>
                      <a:endParaRPr>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3450">
                <a:tc>
                  <a:txBody>
                    <a:bodyPr/>
                    <a:lstStyle/>
                    <a:p>
                      <a:pPr indent="0" lvl="0" marL="0" rtl="0" algn="l">
                        <a:spcBef>
                          <a:spcPts val="0"/>
                        </a:spcBef>
                        <a:spcAft>
                          <a:spcPts val="0"/>
                        </a:spcAft>
                        <a:buNone/>
                      </a:pPr>
                      <a:r>
                        <a:rPr lang="en-GB">
                          <a:latin typeface="Titillium Web"/>
                          <a:ea typeface="Titillium Web"/>
                          <a:cs typeface="Titillium Web"/>
                          <a:sym typeface="Titillium Web"/>
                        </a:rPr>
                        <a:t>Program Counter</a:t>
                      </a:r>
                      <a:endParaRPr>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Titillium Web"/>
                          <a:ea typeface="Titillium Web"/>
                          <a:cs typeface="Titillium Web"/>
                          <a:sym typeface="Titillium Web"/>
                        </a:rPr>
                        <a:t>?</a:t>
                      </a:r>
                      <a:endParaRPr>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3450">
                <a:tc>
                  <a:txBody>
                    <a:bodyPr/>
                    <a:lstStyle/>
                    <a:p>
                      <a:pPr indent="0" lvl="0" marL="0" rtl="0" algn="l">
                        <a:spcBef>
                          <a:spcPts val="0"/>
                        </a:spcBef>
                        <a:spcAft>
                          <a:spcPts val="0"/>
                        </a:spcAft>
                        <a:buNone/>
                      </a:pPr>
                      <a:r>
                        <a:rPr lang="en-GB">
                          <a:latin typeface="Titillium Web"/>
                          <a:ea typeface="Titillium Web"/>
                          <a:cs typeface="Titillium Web"/>
                          <a:sym typeface="Titillium Web"/>
                        </a:rPr>
                        <a:t>Embedded system</a:t>
                      </a:r>
                      <a:endParaRPr>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Titillium Web"/>
                          <a:ea typeface="Titillium Web"/>
                          <a:cs typeface="Titillium Web"/>
                          <a:sym typeface="Titillium Web"/>
                        </a:rPr>
                        <a:t>?</a:t>
                      </a:r>
                      <a:endParaRPr>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64" name="Google Shape;64;p15"/>
          <p:cNvSpPr txBox="1"/>
          <p:nvPr/>
        </p:nvSpPr>
        <p:spPr>
          <a:xfrm>
            <a:off x="237900" y="4435700"/>
            <a:ext cx="8500800" cy="41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GB" sz="1800">
                <a:solidFill>
                  <a:schemeClr val="lt1"/>
                </a:solidFill>
                <a:latin typeface="Titillium Web"/>
                <a:ea typeface="Titillium Web"/>
                <a:cs typeface="Titillium Web"/>
                <a:sym typeface="Titillium Web"/>
              </a:rPr>
              <a:t>Application: What is the difference between RAM and cache? (2 marks)</a:t>
            </a:r>
            <a:endParaRPr sz="1800">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sz="1800">
              <a:solidFill>
                <a:schemeClr val="lt1"/>
              </a:solidFill>
              <a:latin typeface="Titillium Web"/>
              <a:ea typeface="Titillium Web"/>
              <a:cs typeface="Titillium Web"/>
              <a:sym typeface="Titillium Web"/>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3"/>
          <p:cNvSpPr txBox="1"/>
          <p:nvPr/>
        </p:nvSpPr>
        <p:spPr>
          <a:xfrm>
            <a:off x="353576" y="1003537"/>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4000">
                <a:solidFill>
                  <a:schemeClr val="dk1"/>
                </a:solidFill>
                <a:latin typeface="Titillium Web"/>
                <a:ea typeface="Titillium Web"/>
                <a:cs typeface="Titillium Web"/>
                <a:sym typeface="Titillium Web"/>
              </a:rPr>
              <a:t>Buses recall</a:t>
            </a:r>
            <a:endParaRPr b="1" sz="4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4000">
              <a:solidFill>
                <a:schemeClr val="dk1"/>
              </a:solidFill>
              <a:latin typeface="Titillium Web"/>
              <a:ea typeface="Titillium Web"/>
              <a:cs typeface="Titillium Web"/>
              <a:sym typeface="Titillium Web"/>
            </a:endParaRPr>
          </a:p>
        </p:txBody>
      </p:sp>
      <p:sp>
        <p:nvSpPr>
          <p:cNvPr id="189" name="Google Shape;189;p33"/>
          <p:cNvSpPr txBox="1"/>
          <p:nvPr/>
        </p:nvSpPr>
        <p:spPr>
          <a:xfrm>
            <a:off x="288425" y="1057700"/>
            <a:ext cx="8298900" cy="32802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200"/>
              </a:spcBef>
              <a:spcAft>
                <a:spcPts val="0"/>
              </a:spcAft>
              <a:buNone/>
            </a:pPr>
            <a:r>
              <a:rPr lang="en-GB" sz="2400">
                <a:solidFill>
                  <a:schemeClr val="dk1"/>
                </a:solidFill>
                <a:latin typeface="Titillium Web"/>
                <a:ea typeface="Titillium Web"/>
                <a:cs typeface="Titillium Web"/>
                <a:sym typeface="Titillium Web"/>
              </a:rPr>
              <a:t>Address = Where?</a:t>
            </a:r>
            <a:endParaRPr sz="2400">
              <a:solidFill>
                <a:schemeClr val="dk1"/>
              </a:solidFill>
              <a:latin typeface="Titillium Web"/>
              <a:ea typeface="Titillium Web"/>
              <a:cs typeface="Titillium Web"/>
              <a:sym typeface="Titillium Web"/>
            </a:endParaRPr>
          </a:p>
          <a:p>
            <a:pPr indent="0" lvl="0" marL="457200" rtl="0" algn="l">
              <a:lnSpc>
                <a:spcPct val="115000"/>
              </a:lnSpc>
              <a:spcBef>
                <a:spcPts val="1200"/>
              </a:spcBef>
              <a:spcAft>
                <a:spcPts val="0"/>
              </a:spcAft>
              <a:buNone/>
            </a:pPr>
            <a:r>
              <a:rPr lang="en-GB" sz="2400">
                <a:solidFill>
                  <a:schemeClr val="dk1"/>
                </a:solidFill>
                <a:latin typeface="Titillium Web"/>
                <a:ea typeface="Titillium Web"/>
                <a:cs typeface="Titillium Web"/>
                <a:sym typeface="Titillium Web"/>
              </a:rPr>
              <a:t>Data = What?</a:t>
            </a:r>
            <a:endParaRPr sz="2400">
              <a:solidFill>
                <a:schemeClr val="dk1"/>
              </a:solidFill>
              <a:latin typeface="Titillium Web"/>
              <a:ea typeface="Titillium Web"/>
              <a:cs typeface="Titillium Web"/>
              <a:sym typeface="Titillium Web"/>
            </a:endParaRPr>
          </a:p>
          <a:p>
            <a:pPr indent="0" lvl="0" marL="457200" rtl="0" algn="l">
              <a:lnSpc>
                <a:spcPct val="115000"/>
              </a:lnSpc>
              <a:spcBef>
                <a:spcPts val="1200"/>
              </a:spcBef>
              <a:spcAft>
                <a:spcPts val="0"/>
              </a:spcAft>
              <a:buNone/>
            </a:pPr>
            <a:r>
              <a:rPr lang="en-GB" sz="2400">
                <a:solidFill>
                  <a:schemeClr val="dk1"/>
                </a:solidFill>
                <a:latin typeface="Titillium Web"/>
                <a:ea typeface="Titillium Web"/>
                <a:cs typeface="Titillium Web"/>
                <a:sym typeface="Titillium Web"/>
              </a:rPr>
              <a:t>Control = How? </a:t>
            </a:r>
            <a:endParaRPr sz="34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b="1" sz="2100">
              <a:solidFill>
                <a:schemeClr val="dk1"/>
              </a:solidFill>
              <a:latin typeface="Titillium Web"/>
              <a:ea typeface="Titillium Web"/>
              <a:cs typeface="Titillium Web"/>
              <a:sym typeface="Titillium Web"/>
            </a:endParaRPr>
          </a:p>
          <a:p>
            <a:pPr indent="0" lvl="0" marL="0" rtl="0" algn="l">
              <a:spcBef>
                <a:spcPts val="1200"/>
              </a:spcBef>
              <a:spcAft>
                <a:spcPts val="0"/>
              </a:spcAft>
              <a:buNone/>
            </a:pPr>
            <a:r>
              <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34"/>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Exam Q</a:t>
            </a:r>
            <a:endParaRPr b="1" sz="4000">
              <a:solidFill>
                <a:schemeClr val="dk1"/>
              </a:solidFill>
              <a:latin typeface="Titillium Web"/>
              <a:ea typeface="Titillium Web"/>
              <a:cs typeface="Titillium Web"/>
              <a:sym typeface="Titillium Web"/>
            </a:endParaRPr>
          </a:p>
        </p:txBody>
      </p:sp>
      <p:pic>
        <p:nvPicPr>
          <p:cNvPr id="195" name="Google Shape;195;p34"/>
          <p:cNvPicPr preferRelativeResize="0"/>
          <p:nvPr/>
        </p:nvPicPr>
        <p:blipFill>
          <a:blip r:embed="rId4">
            <a:alphaModFix/>
          </a:blip>
          <a:stretch>
            <a:fillRect/>
          </a:stretch>
        </p:blipFill>
        <p:spPr>
          <a:xfrm>
            <a:off x="535675" y="859675"/>
            <a:ext cx="5431896" cy="3894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p35"/>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Exam Q</a:t>
            </a:r>
            <a:endParaRPr b="1" sz="4000">
              <a:solidFill>
                <a:schemeClr val="dk1"/>
              </a:solidFill>
              <a:latin typeface="Titillium Web"/>
              <a:ea typeface="Titillium Web"/>
              <a:cs typeface="Titillium Web"/>
              <a:sym typeface="Titillium Web"/>
            </a:endParaRPr>
          </a:p>
        </p:txBody>
      </p:sp>
      <p:pic>
        <p:nvPicPr>
          <p:cNvPr id="201" name="Google Shape;201;p35"/>
          <p:cNvPicPr preferRelativeResize="0"/>
          <p:nvPr/>
        </p:nvPicPr>
        <p:blipFill>
          <a:blip r:embed="rId4">
            <a:alphaModFix/>
          </a:blip>
          <a:stretch>
            <a:fillRect/>
          </a:stretch>
        </p:blipFill>
        <p:spPr>
          <a:xfrm>
            <a:off x="466150" y="944550"/>
            <a:ext cx="5832113" cy="3894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36"/>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Exam Q</a:t>
            </a:r>
            <a:endParaRPr b="1" sz="4000">
              <a:solidFill>
                <a:schemeClr val="dk1"/>
              </a:solidFill>
              <a:latin typeface="Titillium Web"/>
              <a:ea typeface="Titillium Web"/>
              <a:cs typeface="Titillium Web"/>
              <a:sym typeface="Titillium Web"/>
            </a:endParaRPr>
          </a:p>
        </p:txBody>
      </p:sp>
      <p:pic>
        <p:nvPicPr>
          <p:cNvPr id="207" name="Google Shape;207;p36"/>
          <p:cNvPicPr preferRelativeResize="0"/>
          <p:nvPr/>
        </p:nvPicPr>
        <p:blipFill>
          <a:blip r:embed="rId4">
            <a:alphaModFix/>
          </a:blip>
          <a:stretch>
            <a:fillRect/>
          </a:stretch>
        </p:blipFill>
        <p:spPr>
          <a:xfrm>
            <a:off x="2357453" y="148150"/>
            <a:ext cx="4137150" cy="4819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37"/>
          <p:cNvSpPr txBox="1"/>
          <p:nvPr/>
        </p:nvSpPr>
        <p:spPr>
          <a:xfrm>
            <a:off x="334975" y="1294721"/>
            <a:ext cx="8074200" cy="116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lt1"/>
                </a:solidFill>
                <a:latin typeface="Titillium Web"/>
                <a:ea typeface="Titillium Web"/>
                <a:cs typeface="Titillium Web"/>
                <a:sym typeface="Titillium Web"/>
              </a:rPr>
              <a:t>Fetch- Decode-Execute Cycle</a:t>
            </a:r>
            <a:endParaRPr b="1" sz="4000">
              <a:solidFill>
                <a:schemeClr val="lt1"/>
              </a:solidFill>
              <a:latin typeface="Titillium Web"/>
              <a:ea typeface="Titillium Web"/>
              <a:cs typeface="Titillium Web"/>
              <a:sym typeface="Titillium Web"/>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p38"/>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Fetch</a:t>
            </a:r>
            <a:endParaRPr b="1" sz="4000">
              <a:solidFill>
                <a:schemeClr val="dk1"/>
              </a:solidFill>
              <a:latin typeface="Titillium Web"/>
              <a:ea typeface="Titillium Web"/>
              <a:cs typeface="Titillium Web"/>
              <a:sym typeface="Titillium Web"/>
            </a:endParaRPr>
          </a:p>
        </p:txBody>
      </p:sp>
      <p:sp>
        <p:nvSpPr>
          <p:cNvPr id="218" name="Google Shape;218;p38"/>
          <p:cNvSpPr txBox="1"/>
          <p:nvPr/>
        </p:nvSpPr>
        <p:spPr>
          <a:xfrm>
            <a:off x="354300" y="1006975"/>
            <a:ext cx="8435400" cy="58221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1200"/>
              </a:spcBef>
              <a:spcAft>
                <a:spcPts val="0"/>
              </a:spcAft>
              <a:buClr>
                <a:schemeClr val="dk1"/>
              </a:buClr>
              <a:buSzPts val="2400"/>
              <a:buFont typeface="Titillium Web"/>
              <a:buAutoNum type="arabicPeriod"/>
            </a:pPr>
            <a:r>
              <a:rPr lang="en-GB" sz="2400">
                <a:solidFill>
                  <a:schemeClr val="dk1"/>
                </a:solidFill>
                <a:latin typeface="Titillium Web"/>
                <a:ea typeface="Titillium Web"/>
                <a:cs typeface="Titillium Web"/>
                <a:sym typeface="Titillium Web"/>
              </a:rPr>
              <a:t>PC stores next instruction address</a:t>
            </a:r>
            <a:endParaRPr sz="2400">
              <a:solidFill>
                <a:schemeClr val="dk1"/>
              </a:solidFill>
              <a:latin typeface="Titillium Web"/>
              <a:ea typeface="Titillium Web"/>
              <a:cs typeface="Titillium Web"/>
              <a:sym typeface="Titillium Web"/>
            </a:endParaRPr>
          </a:p>
          <a:p>
            <a:pPr indent="-381000" lvl="0" marL="457200" rtl="0" algn="l">
              <a:lnSpc>
                <a:spcPct val="115000"/>
              </a:lnSpc>
              <a:spcBef>
                <a:spcPts val="0"/>
              </a:spcBef>
              <a:spcAft>
                <a:spcPts val="0"/>
              </a:spcAft>
              <a:buClr>
                <a:schemeClr val="dk1"/>
              </a:buClr>
              <a:buSzPts val="2400"/>
              <a:buFont typeface="Titillium Web"/>
              <a:buAutoNum type="arabicPeriod"/>
            </a:pPr>
            <a:r>
              <a:rPr lang="en-GB" sz="2400">
                <a:solidFill>
                  <a:schemeClr val="dk1"/>
                </a:solidFill>
                <a:latin typeface="Titillium Web"/>
                <a:ea typeface="Titillium Web"/>
                <a:cs typeface="Titillium Web"/>
                <a:sym typeface="Titillium Web"/>
              </a:rPr>
              <a:t>Address copied to MAR</a:t>
            </a:r>
            <a:endParaRPr sz="2400">
              <a:solidFill>
                <a:schemeClr val="dk1"/>
              </a:solidFill>
              <a:latin typeface="Titillium Web"/>
              <a:ea typeface="Titillium Web"/>
              <a:cs typeface="Titillium Web"/>
              <a:sym typeface="Titillium Web"/>
            </a:endParaRPr>
          </a:p>
          <a:p>
            <a:pPr indent="-381000" lvl="0" marL="457200" rtl="0" algn="l">
              <a:lnSpc>
                <a:spcPct val="115000"/>
              </a:lnSpc>
              <a:spcBef>
                <a:spcPts val="0"/>
              </a:spcBef>
              <a:spcAft>
                <a:spcPts val="0"/>
              </a:spcAft>
              <a:buClr>
                <a:schemeClr val="dk1"/>
              </a:buClr>
              <a:buSzPts val="2400"/>
              <a:buFont typeface="Titillium Web"/>
              <a:buAutoNum type="arabicPeriod"/>
            </a:pPr>
            <a:r>
              <a:rPr lang="en-GB" sz="2400">
                <a:solidFill>
                  <a:schemeClr val="dk1"/>
                </a:solidFill>
                <a:latin typeface="Titillium Web"/>
                <a:ea typeface="Titillium Web"/>
                <a:cs typeface="Titillium Web"/>
                <a:sym typeface="Titillium Web"/>
              </a:rPr>
              <a:t>Address sent along address bus</a:t>
            </a:r>
            <a:endParaRPr sz="2400">
              <a:solidFill>
                <a:schemeClr val="dk1"/>
              </a:solidFill>
              <a:latin typeface="Titillium Web"/>
              <a:ea typeface="Titillium Web"/>
              <a:cs typeface="Titillium Web"/>
              <a:sym typeface="Titillium Web"/>
            </a:endParaRPr>
          </a:p>
          <a:p>
            <a:pPr indent="-381000" lvl="0" marL="457200" rtl="0" algn="l">
              <a:lnSpc>
                <a:spcPct val="115000"/>
              </a:lnSpc>
              <a:spcBef>
                <a:spcPts val="0"/>
              </a:spcBef>
              <a:spcAft>
                <a:spcPts val="0"/>
              </a:spcAft>
              <a:buClr>
                <a:schemeClr val="dk1"/>
              </a:buClr>
              <a:buSzPts val="2400"/>
              <a:buFont typeface="Titillium Web"/>
              <a:buAutoNum type="arabicPeriod"/>
            </a:pPr>
            <a:r>
              <a:rPr lang="en-GB" sz="2400">
                <a:solidFill>
                  <a:schemeClr val="dk1"/>
                </a:solidFill>
                <a:latin typeface="Titillium Web"/>
                <a:ea typeface="Titillium Web"/>
                <a:cs typeface="Titillium Web"/>
                <a:sym typeface="Titillium Web"/>
              </a:rPr>
              <a:t>Data returns along data bus into MDR</a:t>
            </a:r>
            <a:endParaRPr sz="2400">
              <a:solidFill>
                <a:schemeClr val="dk1"/>
              </a:solidFill>
              <a:latin typeface="Titillium Web"/>
              <a:ea typeface="Titillium Web"/>
              <a:cs typeface="Titillium Web"/>
              <a:sym typeface="Titillium Web"/>
            </a:endParaRPr>
          </a:p>
          <a:p>
            <a:pPr indent="-381000" lvl="0" marL="457200" rtl="0" algn="l">
              <a:lnSpc>
                <a:spcPct val="115000"/>
              </a:lnSpc>
              <a:spcBef>
                <a:spcPts val="0"/>
              </a:spcBef>
              <a:spcAft>
                <a:spcPts val="0"/>
              </a:spcAft>
              <a:buClr>
                <a:schemeClr val="dk1"/>
              </a:buClr>
              <a:buSzPts val="2400"/>
              <a:buFont typeface="Titillium Web"/>
              <a:buAutoNum type="arabicPeriod"/>
            </a:pPr>
            <a:r>
              <a:rPr lang="en-GB" sz="2400">
                <a:solidFill>
                  <a:schemeClr val="dk1"/>
                </a:solidFill>
                <a:latin typeface="Titillium Web"/>
                <a:ea typeface="Titillium Web"/>
                <a:cs typeface="Titillium Web"/>
                <a:sym typeface="Titillium Web"/>
              </a:rPr>
              <a:t>Instruction copied into CIR</a:t>
            </a:r>
            <a:endParaRPr sz="2400">
              <a:solidFill>
                <a:schemeClr val="dk1"/>
              </a:solidFill>
              <a:latin typeface="Titillium Web"/>
              <a:ea typeface="Titillium Web"/>
              <a:cs typeface="Titillium Web"/>
              <a:sym typeface="Titillium Web"/>
            </a:endParaRPr>
          </a:p>
          <a:p>
            <a:pPr indent="-381000" lvl="0" marL="457200" rtl="0" algn="l">
              <a:lnSpc>
                <a:spcPct val="115000"/>
              </a:lnSpc>
              <a:spcBef>
                <a:spcPts val="0"/>
              </a:spcBef>
              <a:spcAft>
                <a:spcPts val="0"/>
              </a:spcAft>
              <a:buClr>
                <a:schemeClr val="dk1"/>
              </a:buClr>
              <a:buSzPts val="2400"/>
              <a:buFont typeface="Titillium Web"/>
              <a:buAutoNum type="arabicPeriod"/>
            </a:pPr>
            <a:r>
              <a:rPr lang="en-GB" sz="2400">
                <a:solidFill>
                  <a:schemeClr val="dk1"/>
                </a:solidFill>
                <a:latin typeface="Titillium Web"/>
                <a:ea typeface="Titillium Web"/>
                <a:cs typeface="Titillium Web"/>
                <a:sym typeface="Titillium Web"/>
              </a:rPr>
              <a:t>PC increments</a:t>
            </a:r>
            <a:endParaRPr sz="24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1100">
              <a:solidFill>
                <a:schemeClr val="dk1"/>
              </a:solidFill>
            </a:endParaRPr>
          </a:p>
          <a:p>
            <a:pPr indent="0" lvl="0" marL="0" rtl="0" algn="l">
              <a:spcBef>
                <a:spcPts val="1200"/>
              </a:spcBef>
              <a:spcAft>
                <a:spcPts val="0"/>
              </a:spcAft>
              <a:buNone/>
            </a:pPr>
            <a:r>
              <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Google Shape;223;p39"/>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Decode</a:t>
            </a:r>
            <a:endParaRPr b="1" sz="4000">
              <a:solidFill>
                <a:schemeClr val="dk1"/>
              </a:solidFill>
              <a:latin typeface="Titillium Web"/>
              <a:ea typeface="Titillium Web"/>
              <a:cs typeface="Titillium Web"/>
              <a:sym typeface="Titillium Web"/>
            </a:endParaRPr>
          </a:p>
        </p:txBody>
      </p:sp>
      <p:sp>
        <p:nvSpPr>
          <p:cNvPr id="224" name="Google Shape;224;p39"/>
          <p:cNvSpPr txBox="1"/>
          <p:nvPr/>
        </p:nvSpPr>
        <p:spPr>
          <a:xfrm>
            <a:off x="354300" y="1006975"/>
            <a:ext cx="8435400" cy="369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400">
                <a:solidFill>
                  <a:schemeClr val="dk1"/>
                </a:solidFill>
                <a:latin typeface="Titillium Web"/>
                <a:ea typeface="Titillium Web"/>
                <a:cs typeface="Titillium Web"/>
                <a:sym typeface="Titillium Web"/>
              </a:rPr>
              <a:t>CU decodes</a:t>
            </a:r>
            <a:endParaRPr sz="24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1100">
              <a:solidFill>
                <a:schemeClr val="dk1"/>
              </a:solidFill>
            </a:endParaRPr>
          </a:p>
          <a:p>
            <a:pPr indent="0" lvl="0" marL="0" rtl="0" algn="l">
              <a:spcBef>
                <a:spcPts val="1200"/>
              </a:spcBef>
              <a:spcAft>
                <a:spcPts val="0"/>
              </a:spcAft>
              <a:buNone/>
            </a:pPr>
            <a:r>
              <a:t/>
            </a:r>
            <a:endParaRPr>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p40"/>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Execute</a:t>
            </a:r>
            <a:endParaRPr b="1" sz="4000">
              <a:solidFill>
                <a:schemeClr val="dk1"/>
              </a:solidFill>
              <a:latin typeface="Titillium Web"/>
              <a:ea typeface="Titillium Web"/>
              <a:cs typeface="Titillium Web"/>
              <a:sym typeface="Titillium Web"/>
            </a:endParaRPr>
          </a:p>
        </p:txBody>
      </p:sp>
      <p:sp>
        <p:nvSpPr>
          <p:cNvPr id="230" name="Google Shape;230;p40"/>
          <p:cNvSpPr txBox="1"/>
          <p:nvPr/>
        </p:nvSpPr>
        <p:spPr>
          <a:xfrm>
            <a:off x="354300" y="1006975"/>
            <a:ext cx="8435400" cy="286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2400">
                <a:solidFill>
                  <a:schemeClr val="dk1"/>
                </a:solidFill>
                <a:latin typeface="Titillium Web"/>
                <a:ea typeface="Titillium Web"/>
                <a:cs typeface="Titillium Web"/>
                <a:sym typeface="Titillium Web"/>
              </a:rPr>
              <a:t>Instruction carried out</a:t>
            </a:r>
            <a:endParaRPr sz="24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sz="2400">
                <a:solidFill>
                  <a:schemeClr val="dk1"/>
                </a:solidFill>
                <a:latin typeface="Titillium Web"/>
                <a:ea typeface="Titillium Web"/>
                <a:cs typeface="Titillium Web"/>
                <a:sym typeface="Titillium Web"/>
              </a:rPr>
              <a:t>Important link: Buses make the cycle possible.</a:t>
            </a:r>
            <a:endParaRPr sz="24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24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i="1" lang="en-GB" sz="2400">
                <a:solidFill>
                  <a:schemeClr val="dk1"/>
                </a:solidFill>
                <a:latin typeface="Titillium Web"/>
                <a:ea typeface="Titillium Web"/>
                <a:cs typeface="Titillium Web"/>
                <a:sym typeface="Titillium Web"/>
              </a:rPr>
              <a:t>Which bus carries the address to memory?</a:t>
            </a:r>
            <a:endParaRPr i="1" sz="24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sz="2400">
              <a:solidFill>
                <a:schemeClr val="dk1"/>
              </a:solidFill>
              <a:latin typeface="Titillium Web"/>
              <a:ea typeface="Titillium Web"/>
              <a:cs typeface="Titillium Web"/>
              <a:sym typeface="Titillium Web"/>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1"/>
          <p:cNvSpPr txBox="1"/>
          <p:nvPr/>
        </p:nvSpPr>
        <p:spPr>
          <a:xfrm>
            <a:off x="84625" y="127525"/>
            <a:ext cx="8941200" cy="4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Titillium Web"/>
                <a:ea typeface="Titillium Web"/>
                <a:cs typeface="Titillium Web"/>
                <a:sym typeface="Titillium Web"/>
              </a:rPr>
              <a:t>Systems Architecture</a:t>
            </a:r>
            <a:endParaRPr b="1" sz="1800">
              <a:solidFill>
                <a:schemeClr val="dk1"/>
              </a:solidFill>
              <a:latin typeface="Titillium Web"/>
              <a:ea typeface="Titillium Web"/>
              <a:cs typeface="Titillium Web"/>
              <a:sym typeface="Titillium Web"/>
            </a:endParaRPr>
          </a:p>
        </p:txBody>
      </p:sp>
      <p:graphicFrame>
        <p:nvGraphicFramePr>
          <p:cNvPr id="236" name="Google Shape;236;p41"/>
          <p:cNvGraphicFramePr/>
          <p:nvPr/>
        </p:nvGraphicFramePr>
        <p:xfrm>
          <a:off x="173875" y="574525"/>
          <a:ext cx="3000000" cy="3000000"/>
        </p:xfrm>
        <a:graphic>
          <a:graphicData uri="http://schemas.openxmlformats.org/drawingml/2006/table">
            <a:tbl>
              <a:tblPr>
                <a:noFill/>
                <a:tableStyleId>{00431D4D-5125-467E-B69B-96DF4F3242FD}</a:tableStyleId>
              </a:tblPr>
              <a:tblGrid>
                <a:gridCol w="1328875"/>
                <a:gridCol w="2007625"/>
              </a:tblGrid>
              <a:tr h="442875">
                <a:tc>
                  <a:txBody>
                    <a:bodyPr/>
                    <a:lstStyle/>
                    <a:p>
                      <a:pPr indent="0" lvl="0" marL="0" rtl="0" algn="ctr">
                        <a:lnSpc>
                          <a:spcPct val="115000"/>
                        </a:lnSpc>
                        <a:spcBef>
                          <a:spcPts val="0"/>
                        </a:spcBef>
                        <a:spcAft>
                          <a:spcPts val="0"/>
                        </a:spcAft>
                        <a:buNone/>
                      </a:pPr>
                      <a:r>
                        <a:rPr lang="en-GB" sz="1200">
                          <a:latin typeface="Titillium Web"/>
                          <a:ea typeface="Titillium Web"/>
                          <a:cs typeface="Titillium Web"/>
                          <a:sym typeface="Titillium Web"/>
                        </a:rPr>
                        <a:t>Term</a:t>
                      </a:r>
                      <a:endParaRPr sz="1200">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200">
                          <a:latin typeface="Titillium Web"/>
                          <a:ea typeface="Titillium Web"/>
                          <a:cs typeface="Titillium Web"/>
                          <a:sym typeface="Titillium Web"/>
                        </a:rPr>
                        <a:t>Purpose</a:t>
                      </a:r>
                      <a:endParaRPr sz="1200">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0625">
                <a:tc>
                  <a:txBody>
                    <a:bodyPr/>
                    <a:lstStyle/>
                    <a:p>
                      <a:pPr indent="0" lvl="0" marL="0" rtl="0" algn="l">
                        <a:spcBef>
                          <a:spcPts val="0"/>
                        </a:spcBef>
                        <a:spcAft>
                          <a:spcPts val="0"/>
                        </a:spcAft>
                        <a:buNone/>
                      </a:pPr>
                      <a:r>
                        <a:rPr lang="en-GB" sz="1200">
                          <a:latin typeface="Titillium Web"/>
                          <a:ea typeface="Titillium Web"/>
                          <a:cs typeface="Titillium Web"/>
                          <a:sym typeface="Titillium Web"/>
                        </a:rPr>
                        <a:t>ALU</a:t>
                      </a:r>
                      <a:endParaRPr sz="1200">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Titillium Web"/>
                          <a:ea typeface="Titillium Web"/>
                          <a:cs typeface="Titillium Web"/>
                          <a:sym typeface="Titillium Web"/>
                        </a:rPr>
                        <a:t>?</a:t>
                      </a:r>
                      <a:endParaRPr sz="1200">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0625">
                <a:tc>
                  <a:txBody>
                    <a:bodyPr/>
                    <a:lstStyle/>
                    <a:p>
                      <a:pPr indent="0" lvl="0" marL="0" rtl="0" algn="l">
                        <a:spcBef>
                          <a:spcPts val="0"/>
                        </a:spcBef>
                        <a:spcAft>
                          <a:spcPts val="0"/>
                        </a:spcAft>
                        <a:buNone/>
                      </a:pPr>
                      <a:r>
                        <a:rPr lang="en-GB" sz="1200">
                          <a:latin typeface="Titillium Web"/>
                          <a:ea typeface="Titillium Web"/>
                          <a:cs typeface="Titillium Web"/>
                          <a:sym typeface="Titillium Web"/>
                        </a:rPr>
                        <a:t>Cache</a:t>
                      </a:r>
                      <a:endParaRPr sz="1200">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Titillium Web"/>
                          <a:ea typeface="Titillium Web"/>
                          <a:cs typeface="Titillium Web"/>
                          <a:sym typeface="Titillium Web"/>
                        </a:rPr>
                        <a:t>?</a:t>
                      </a:r>
                      <a:endParaRPr sz="1200">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0625">
                <a:tc>
                  <a:txBody>
                    <a:bodyPr/>
                    <a:lstStyle/>
                    <a:p>
                      <a:pPr indent="0" lvl="0" marL="0" rtl="0" algn="l">
                        <a:spcBef>
                          <a:spcPts val="0"/>
                        </a:spcBef>
                        <a:spcAft>
                          <a:spcPts val="0"/>
                        </a:spcAft>
                        <a:buNone/>
                      </a:pPr>
                      <a:r>
                        <a:rPr lang="en-GB" sz="1200">
                          <a:latin typeface="Titillium Web"/>
                          <a:ea typeface="Titillium Web"/>
                          <a:cs typeface="Titillium Web"/>
                          <a:sym typeface="Titillium Web"/>
                        </a:rPr>
                        <a:t>Program Counter</a:t>
                      </a:r>
                      <a:endParaRPr sz="1200">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Titillium Web"/>
                          <a:ea typeface="Titillium Web"/>
                          <a:cs typeface="Titillium Web"/>
                          <a:sym typeface="Titillium Web"/>
                        </a:rPr>
                        <a:t>?</a:t>
                      </a:r>
                      <a:endParaRPr sz="1200">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0625">
                <a:tc>
                  <a:txBody>
                    <a:bodyPr/>
                    <a:lstStyle/>
                    <a:p>
                      <a:pPr indent="0" lvl="0" marL="0" rtl="0" algn="l">
                        <a:spcBef>
                          <a:spcPts val="0"/>
                        </a:spcBef>
                        <a:spcAft>
                          <a:spcPts val="0"/>
                        </a:spcAft>
                        <a:buNone/>
                      </a:pPr>
                      <a:r>
                        <a:rPr lang="en-GB" sz="1200">
                          <a:latin typeface="Titillium Web"/>
                          <a:ea typeface="Titillium Web"/>
                          <a:cs typeface="Titillium Web"/>
                          <a:sym typeface="Titillium Web"/>
                        </a:rPr>
                        <a:t>Embedded system</a:t>
                      </a:r>
                      <a:endParaRPr sz="1200">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Titillium Web"/>
                          <a:ea typeface="Titillium Web"/>
                          <a:cs typeface="Titillium Web"/>
                          <a:sym typeface="Titillium Web"/>
                        </a:rPr>
                        <a:t>?</a:t>
                      </a:r>
                      <a:endParaRPr sz="1200">
                        <a:latin typeface="Titillium Web"/>
                        <a:ea typeface="Titillium Web"/>
                        <a:cs typeface="Titillium Web"/>
                        <a:sym typeface="Titillium Web"/>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37" name="Google Shape;237;p41"/>
          <p:cNvSpPr txBox="1"/>
          <p:nvPr/>
        </p:nvSpPr>
        <p:spPr>
          <a:xfrm>
            <a:off x="169200" y="2943275"/>
            <a:ext cx="3944400" cy="741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2"/>
                </a:solidFill>
                <a:latin typeface="Titillium Web"/>
                <a:ea typeface="Titillium Web"/>
                <a:cs typeface="Titillium Web"/>
                <a:sym typeface="Titillium Web"/>
              </a:rPr>
              <a:t>What is meant by systems Architecture?</a:t>
            </a:r>
            <a:endParaRPr b="1" sz="12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2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2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2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2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2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2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200">
              <a:solidFill>
                <a:schemeClr val="dk2"/>
              </a:solidFill>
              <a:latin typeface="Titillium Web"/>
              <a:ea typeface="Titillium Web"/>
              <a:cs typeface="Titillium Web"/>
              <a:sym typeface="Titillium Web"/>
            </a:endParaRPr>
          </a:p>
        </p:txBody>
      </p:sp>
      <p:pic>
        <p:nvPicPr>
          <p:cNvPr id="238" name="Google Shape;238;p41"/>
          <p:cNvPicPr preferRelativeResize="0"/>
          <p:nvPr/>
        </p:nvPicPr>
        <p:blipFill>
          <a:blip r:embed="rId3">
            <a:alphaModFix/>
          </a:blip>
          <a:stretch>
            <a:fillRect/>
          </a:stretch>
        </p:blipFill>
        <p:spPr>
          <a:xfrm>
            <a:off x="4002607" y="127525"/>
            <a:ext cx="5023219" cy="2815750"/>
          </a:xfrm>
          <a:prstGeom prst="rect">
            <a:avLst/>
          </a:prstGeom>
          <a:noFill/>
          <a:ln>
            <a:noFill/>
          </a:ln>
        </p:spPr>
      </p:pic>
      <p:sp>
        <p:nvSpPr>
          <p:cNvPr id="239" name="Google Shape;239;p41"/>
          <p:cNvSpPr txBox="1"/>
          <p:nvPr/>
        </p:nvSpPr>
        <p:spPr>
          <a:xfrm>
            <a:off x="4118300" y="342450"/>
            <a:ext cx="3517800" cy="11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2"/>
                </a:solidFill>
                <a:latin typeface="Titillium Web"/>
                <a:ea typeface="Titillium Web"/>
                <a:cs typeface="Titillium Web"/>
                <a:sym typeface="Titillium Web"/>
              </a:rPr>
              <a:t>Annotate this</a:t>
            </a:r>
            <a:endParaRPr b="1" sz="12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2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2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2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200">
              <a:solidFill>
                <a:schemeClr val="dk2"/>
              </a:solidFill>
              <a:latin typeface="Titillium Web"/>
              <a:ea typeface="Titillium Web"/>
              <a:cs typeface="Titillium Web"/>
              <a:sym typeface="Titillium Web"/>
            </a:endParaRPr>
          </a:p>
        </p:txBody>
      </p:sp>
      <p:sp>
        <p:nvSpPr>
          <p:cNvPr id="240" name="Google Shape;240;p41"/>
          <p:cNvSpPr txBox="1"/>
          <p:nvPr/>
        </p:nvSpPr>
        <p:spPr>
          <a:xfrm>
            <a:off x="173875" y="3772400"/>
            <a:ext cx="3944400" cy="1259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latin typeface="Titillium Web"/>
                <a:ea typeface="Titillium Web"/>
                <a:cs typeface="Titillium Web"/>
                <a:sym typeface="Titillium Web"/>
              </a:rPr>
              <a:t>Quick Check</a:t>
            </a:r>
            <a:endParaRPr b="1" sz="1000">
              <a:solidFill>
                <a:schemeClr val="dk2"/>
              </a:solidFill>
              <a:latin typeface="Titillium Web"/>
              <a:ea typeface="Titillium Web"/>
              <a:cs typeface="Titillium Web"/>
              <a:sym typeface="Titillium Web"/>
            </a:endParaRPr>
          </a:p>
          <a:p>
            <a:pPr indent="-292100" lvl="0" marL="457200" rtl="0" algn="l">
              <a:spcBef>
                <a:spcPts val="0"/>
              </a:spcBef>
              <a:spcAft>
                <a:spcPts val="0"/>
              </a:spcAft>
              <a:buClr>
                <a:schemeClr val="dk1"/>
              </a:buClr>
              <a:buSzPts val="1000"/>
              <a:buAutoNum type="arabicPeriod"/>
            </a:pPr>
            <a:r>
              <a:rPr b="1" lang="en-GB" sz="1000">
                <a:solidFill>
                  <a:schemeClr val="dk1"/>
                </a:solidFill>
              </a:rPr>
              <a:t>What is stored in Memory in the Von Neumann Architecture?</a:t>
            </a:r>
            <a:endParaRPr b="1" sz="1000">
              <a:solidFill>
                <a:schemeClr val="dk1"/>
              </a:solidFill>
            </a:endParaRPr>
          </a:p>
          <a:p>
            <a:pPr indent="0" lvl="0" marL="457200" rtl="0" algn="l">
              <a:spcBef>
                <a:spcPts val="0"/>
              </a:spcBef>
              <a:spcAft>
                <a:spcPts val="0"/>
              </a:spcAft>
              <a:buNone/>
            </a:pPr>
            <a:r>
              <a:t/>
            </a:r>
            <a:endParaRPr b="1" sz="1000">
              <a:solidFill>
                <a:schemeClr val="dk1"/>
              </a:solidFill>
            </a:endParaRPr>
          </a:p>
          <a:p>
            <a:pPr indent="-292100" lvl="0" marL="457200" rtl="0" algn="l">
              <a:spcBef>
                <a:spcPts val="0"/>
              </a:spcBef>
              <a:spcAft>
                <a:spcPts val="0"/>
              </a:spcAft>
              <a:buClr>
                <a:schemeClr val="dk1"/>
              </a:buClr>
              <a:buSzPts val="1000"/>
              <a:buAutoNum type="arabicPeriod"/>
            </a:pPr>
            <a:r>
              <a:rPr b="1" lang="en-GB" sz="1000">
                <a:solidFill>
                  <a:schemeClr val="dk1"/>
                </a:solidFill>
              </a:rPr>
              <a:t>What are registers?</a:t>
            </a:r>
            <a:endParaRPr b="1" sz="1000">
              <a:solidFill>
                <a:schemeClr val="dk1"/>
              </a:solidFill>
            </a:endParaRPr>
          </a:p>
          <a:p>
            <a:pPr indent="0" lvl="0" marL="457200" rtl="0" algn="l">
              <a:spcBef>
                <a:spcPts val="0"/>
              </a:spcBef>
              <a:spcAft>
                <a:spcPts val="0"/>
              </a:spcAft>
              <a:buNone/>
            </a:pPr>
            <a:r>
              <a:t/>
            </a:r>
            <a:endParaRPr b="1" sz="1000">
              <a:solidFill>
                <a:schemeClr val="dk1"/>
              </a:solidFill>
            </a:endParaRPr>
          </a:p>
          <a:p>
            <a:pPr indent="-292100" lvl="0" marL="457200" rtl="0" algn="l">
              <a:spcBef>
                <a:spcPts val="0"/>
              </a:spcBef>
              <a:spcAft>
                <a:spcPts val="0"/>
              </a:spcAft>
              <a:buClr>
                <a:schemeClr val="dk1"/>
              </a:buClr>
              <a:buSzPts val="1000"/>
              <a:buAutoNum type="arabicPeriod"/>
            </a:pPr>
            <a:r>
              <a:rPr b="1" lang="en-GB" sz="1000">
                <a:solidFill>
                  <a:schemeClr val="dk1"/>
                </a:solidFill>
              </a:rPr>
              <a:t>What is meant by systems architecture?</a:t>
            </a:r>
            <a:endParaRPr b="1" sz="10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2"/>
              </a:solidFill>
              <a:latin typeface="Titillium Web"/>
              <a:ea typeface="Titillium Web"/>
              <a:cs typeface="Titillium Web"/>
              <a:sym typeface="Titillium Web"/>
            </a:endParaRPr>
          </a:p>
          <a:p>
            <a:pPr indent="0" lvl="0" marL="0" rtl="0" algn="l">
              <a:spcBef>
                <a:spcPts val="0"/>
              </a:spcBef>
              <a:spcAft>
                <a:spcPts val="0"/>
              </a:spcAft>
              <a:buNone/>
            </a:pPr>
            <a:r>
              <a:t/>
            </a:r>
            <a:endParaRPr b="1" sz="1000">
              <a:solidFill>
                <a:schemeClr val="dk2"/>
              </a:solidFill>
              <a:latin typeface="Titillium Web"/>
              <a:ea typeface="Titillium Web"/>
              <a:cs typeface="Titillium Web"/>
              <a:sym typeface="Titillium Web"/>
            </a:endParaRPr>
          </a:p>
        </p:txBody>
      </p:sp>
      <p:graphicFrame>
        <p:nvGraphicFramePr>
          <p:cNvPr id="241" name="Google Shape;241;p41"/>
          <p:cNvGraphicFramePr/>
          <p:nvPr/>
        </p:nvGraphicFramePr>
        <p:xfrm>
          <a:off x="4201013" y="2943275"/>
          <a:ext cx="3000000" cy="3000000"/>
        </p:xfrm>
        <a:graphic>
          <a:graphicData uri="http://schemas.openxmlformats.org/drawingml/2006/table">
            <a:tbl>
              <a:tblPr>
                <a:noFill/>
                <a:tableStyleId>{41F21992-4069-4911-8AF0-912C5AFC18B0}</a:tableStyleId>
              </a:tblPr>
              <a:tblGrid>
                <a:gridCol w="1159125"/>
                <a:gridCol w="2057400"/>
                <a:gridCol w="1608275"/>
              </a:tblGrid>
              <a:tr h="287875">
                <a:tc>
                  <a:txBody>
                    <a:bodyPr/>
                    <a:lstStyle/>
                    <a:p>
                      <a:pPr indent="0" lvl="0" marL="0" rtl="0" algn="ctr">
                        <a:spcBef>
                          <a:spcPts val="0"/>
                        </a:spcBef>
                        <a:spcAft>
                          <a:spcPts val="0"/>
                        </a:spcAft>
                        <a:buNone/>
                      </a:pPr>
                      <a:r>
                        <a:rPr b="1" lang="en-GB" sz="1000"/>
                        <a:t>Bus</a:t>
                      </a:r>
                      <a:endParaRPr b="1" sz="10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1000"/>
                        <a:t>Characteristic</a:t>
                      </a:r>
                      <a:endParaRPr b="1" sz="10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1000"/>
                        <a:t>Purpose</a:t>
                      </a:r>
                      <a:endParaRPr b="1" sz="10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431150">
                <a:tc>
                  <a:txBody>
                    <a:bodyPr/>
                    <a:lstStyle/>
                    <a:p>
                      <a:pPr indent="0" lvl="0" marL="0" rtl="0" algn="l">
                        <a:spcBef>
                          <a:spcPts val="0"/>
                        </a:spcBef>
                        <a:spcAft>
                          <a:spcPts val="0"/>
                        </a:spcAft>
                        <a:buNone/>
                      </a:pPr>
                      <a:r>
                        <a:rPr lang="en-GB" sz="1000"/>
                        <a:t>Data</a:t>
                      </a:r>
                      <a:endParaRPr sz="10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431150">
                <a:tc>
                  <a:txBody>
                    <a:bodyPr/>
                    <a:lstStyle/>
                    <a:p>
                      <a:pPr indent="0" lvl="0" marL="0" rtl="0" algn="l">
                        <a:spcBef>
                          <a:spcPts val="0"/>
                        </a:spcBef>
                        <a:spcAft>
                          <a:spcPts val="0"/>
                        </a:spcAft>
                        <a:buNone/>
                      </a:pPr>
                      <a:r>
                        <a:rPr lang="en-GB" sz="900"/>
                        <a:t>Control</a:t>
                      </a:r>
                      <a:endParaRPr sz="9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431150">
                <a:tc>
                  <a:txBody>
                    <a:bodyPr/>
                    <a:lstStyle/>
                    <a:p>
                      <a:pPr indent="0" lvl="0" marL="0" rtl="0" algn="l">
                        <a:spcBef>
                          <a:spcPts val="0"/>
                        </a:spcBef>
                        <a:spcAft>
                          <a:spcPts val="0"/>
                        </a:spcAft>
                        <a:buNone/>
                      </a:pPr>
                      <a:r>
                        <a:rPr lang="en-GB" sz="900"/>
                        <a:t>Address</a:t>
                      </a:r>
                      <a:endParaRPr sz="9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242" name="Google Shape;242;p41"/>
          <p:cNvPicPr preferRelativeResize="0"/>
          <p:nvPr/>
        </p:nvPicPr>
        <p:blipFill>
          <a:blip r:embed="rId4">
            <a:alphaModFix/>
          </a:blip>
          <a:stretch>
            <a:fillRect/>
          </a:stretch>
        </p:blipFill>
        <p:spPr>
          <a:xfrm>
            <a:off x="8077849" y="353850"/>
            <a:ext cx="720000" cy="720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2"/>
          <p:cNvSpPr txBox="1"/>
          <p:nvPr/>
        </p:nvSpPr>
        <p:spPr>
          <a:xfrm>
            <a:off x="84625" y="127525"/>
            <a:ext cx="8941200" cy="4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Titillium Web"/>
                <a:ea typeface="Titillium Web"/>
                <a:cs typeface="Titillium Web"/>
                <a:sym typeface="Titillium Web"/>
              </a:rPr>
              <a:t>Exam Qs</a:t>
            </a:r>
            <a:endParaRPr b="1" sz="1800">
              <a:solidFill>
                <a:schemeClr val="dk1"/>
              </a:solidFill>
              <a:latin typeface="Titillium Web"/>
              <a:ea typeface="Titillium Web"/>
              <a:cs typeface="Titillium Web"/>
              <a:sym typeface="Titillium Web"/>
            </a:endParaRPr>
          </a:p>
        </p:txBody>
      </p:sp>
      <p:pic>
        <p:nvPicPr>
          <p:cNvPr id="248" name="Google Shape;248;p42"/>
          <p:cNvPicPr preferRelativeResize="0"/>
          <p:nvPr/>
        </p:nvPicPr>
        <p:blipFill rotWithShape="1">
          <a:blip r:embed="rId3">
            <a:alphaModFix/>
          </a:blip>
          <a:srcRect b="0" l="0" r="6690" t="0"/>
          <a:stretch/>
        </p:blipFill>
        <p:spPr>
          <a:xfrm>
            <a:off x="84625" y="534625"/>
            <a:ext cx="5424774" cy="4167900"/>
          </a:xfrm>
          <a:prstGeom prst="rect">
            <a:avLst/>
          </a:prstGeom>
          <a:noFill/>
          <a:ln>
            <a:noFill/>
          </a:ln>
        </p:spPr>
      </p:pic>
      <p:pic>
        <p:nvPicPr>
          <p:cNvPr id="249" name="Google Shape;249;p42"/>
          <p:cNvPicPr preferRelativeResize="0"/>
          <p:nvPr/>
        </p:nvPicPr>
        <p:blipFill>
          <a:blip r:embed="rId4">
            <a:alphaModFix/>
          </a:blip>
          <a:stretch>
            <a:fillRect/>
          </a:stretch>
        </p:blipFill>
        <p:spPr>
          <a:xfrm>
            <a:off x="8077849" y="353850"/>
            <a:ext cx="720000" cy="72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6"/>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Systems Architecture</a:t>
            </a:r>
            <a:endParaRPr b="1" sz="4000">
              <a:solidFill>
                <a:schemeClr val="dk1"/>
              </a:solidFill>
              <a:latin typeface="Titillium Web"/>
              <a:ea typeface="Titillium Web"/>
              <a:cs typeface="Titillium Web"/>
              <a:sym typeface="Titillium Web"/>
            </a:endParaRPr>
          </a:p>
        </p:txBody>
      </p:sp>
      <p:sp>
        <p:nvSpPr>
          <p:cNvPr id="70" name="Google Shape;70;p16"/>
          <p:cNvSpPr txBox="1"/>
          <p:nvPr/>
        </p:nvSpPr>
        <p:spPr>
          <a:xfrm>
            <a:off x="288425" y="1057700"/>
            <a:ext cx="8298900" cy="2916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400"/>
              </a:spcBef>
              <a:spcAft>
                <a:spcPts val="0"/>
              </a:spcAft>
              <a:buClr>
                <a:schemeClr val="dk1"/>
              </a:buClr>
              <a:buSzPts val="1100"/>
              <a:buFont typeface="Arial"/>
              <a:buNone/>
            </a:pPr>
            <a:r>
              <a:rPr b="1" i="1" lang="en-GB" sz="2200">
                <a:solidFill>
                  <a:schemeClr val="dk1"/>
                </a:solidFill>
                <a:latin typeface="Titillium Web"/>
                <a:ea typeface="Titillium Web"/>
                <a:cs typeface="Titillium Web"/>
                <a:sym typeface="Titillium Web"/>
              </a:rPr>
              <a:t>The design and organisation of a computer system. </a:t>
            </a:r>
            <a:endParaRPr b="1" i="1" sz="2200">
              <a:solidFill>
                <a:schemeClr val="dk1"/>
              </a:solidFill>
              <a:latin typeface="Titillium Web"/>
              <a:ea typeface="Titillium Web"/>
              <a:cs typeface="Titillium Web"/>
              <a:sym typeface="Titillium Web"/>
            </a:endParaRPr>
          </a:p>
          <a:p>
            <a:pPr indent="-368300" lvl="0" marL="457200" rtl="0" algn="l">
              <a:lnSpc>
                <a:spcPct val="115000"/>
              </a:lnSpc>
              <a:spcBef>
                <a:spcPts val="1200"/>
              </a:spcBef>
              <a:spcAft>
                <a:spcPts val="0"/>
              </a:spcAft>
              <a:buClr>
                <a:schemeClr val="dk1"/>
              </a:buClr>
              <a:buSzPts val="2200"/>
              <a:buFont typeface="Titillium Web"/>
              <a:buChar char="●"/>
            </a:pPr>
            <a:r>
              <a:rPr lang="en-GB" sz="2200">
                <a:solidFill>
                  <a:schemeClr val="dk1"/>
                </a:solidFill>
                <a:latin typeface="Titillium Web"/>
                <a:ea typeface="Titillium Web"/>
                <a:cs typeface="Titillium Web"/>
                <a:sym typeface="Titillium Web"/>
              </a:rPr>
              <a:t>CPU structure</a:t>
            </a:r>
            <a:endParaRPr sz="2200">
              <a:solidFill>
                <a:schemeClr val="dk1"/>
              </a:solidFill>
              <a:latin typeface="Titillium Web"/>
              <a:ea typeface="Titillium Web"/>
              <a:cs typeface="Titillium Web"/>
              <a:sym typeface="Titillium Web"/>
            </a:endParaRPr>
          </a:p>
          <a:p>
            <a:pPr indent="-368300" lvl="0" marL="457200" rtl="0" algn="l">
              <a:lnSpc>
                <a:spcPct val="115000"/>
              </a:lnSpc>
              <a:spcBef>
                <a:spcPts val="0"/>
              </a:spcBef>
              <a:spcAft>
                <a:spcPts val="0"/>
              </a:spcAft>
              <a:buClr>
                <a:schemeClr val="dk1"/>
              </a:buClr>
              <a:buSzPts val="2200"/>
              <a:buFont typeface="Titillium Web"/>
              <a:buChar char="●"/>
            </a:pPr>
            <a:r>
              <a:rPr lang="en-GB" sz="2200">
                <a:solidFill>
                  <a:schemeClr val="dk1"/>
                </a:solidFill>
                <a:latin typeface="Titillium Web"/>
                <a:ea typeface="Titillium Web"/>
                <a:cs typeface="Titillium Web"/>
                <a:sym typeface="Titillium Web"/>
              </a:rPr>
              <a:t>Memory Architecture</a:t>
            </a:r>
            <a:endParaRPr sz="2200">
              <a:solidFill>
                <a:schemeClr val="dk1"/>
              </a:solidFill>
              <a:latin typeface="Titillium Web"/>
              <a:ea typeface="Titillium Web"/>
              <a:cs typeface="Titillium Web"/>
              <a:sym typeface="Titillium Web"/>
            </a:endParaRPr>
          </a:p>
          <a:p>
            <a:pPr indent="-368300" lvl="0" marL="457200" rtl="0" algn="l">
              <a:lnSpc>
                <a:spcPct val="115000"/>
              </a:lnSpc>
              <a:spcBef>
                <a:spcPts val="0"/>
              </a:spcBef>
              <a:spcAft>
                <a:spcPts val="0"/>
              </a:spcAft>
              <a:buClr>
                <a:schemeClr val="dk1"/>
              </a:buClr>
              <a:buSzPts val="2200"/>
              <a:buFont typeface="Titillium Web"/>
              <a:buChar char="●"/>
            </a:pPr>
            <a:r>
              <a:rPr lang="en-GB" sz="2200">
                <a:solidFill>
                  <a:schemeClr val="dk1"/>
                </a:solidFill>
                <a:latin typeface="Titillium Web"/>
                <a:ea typeface="Titillium Web"/>
                <a:cs typeface="Titillium Web"/>
                <a:sym typeface="Titillium Web"/>
              </a:rPr>
              <a:t>How instructions are processed</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t/>
            </a:r>
            <a:endParaRPr sz="22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sz="21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43"/>
          <p:cNvPicPr preferRelativeResize="0"/>
          <p:nvPr/>
        </p:nvPicPr>
        <p:blipFill>
          <a:blip r:embed="rId3">
            <a:alphaModFix/>
          </a:blip>
          <a:stretch>
            <a:fillRect/>
          </a:stretch>
        </p:blipFill>
        <p:spPr>
          <a:xfrm>
            <a:off x="4778778" y="162075"/>
            <a:ext cx="4137150" cy="4819350"/>
          </a:xfrm>
          <a:prstGeom prst="rect">
            <a:avLst/>
          </a:prstGeom>
          <a:noFill/>
          <a:ln>
            <a:noFill/>
          </a:ln>
        </p:spPr>
      </p:pic>
      <p:pic>
        <p:nvPicPr>
          <p:cNvPr id="255" name="Google Shape;255;p43"/>
          <p:cNvPicPr preferRelativeResize="0"/>
          <p:nvPr/>
        </p:nvPicPr>
        <p:blipFill>
          <a:blip r:embed="rId4">
            <a:alphaModFix/>
          </a:blip>
          <a:stretch>
            <a:fillRect/>
          </a:stretch>
        </p:blipFill>
        <p:spPr>
          <a:xfrm>
            <a:off x="327225" y="261075"/>
            <a:ext cx="4360975" cy="2911856"/>
          </a:xfrm>
          <a:prstGeom prst="rect">
            <a:avLst/>
          </a:prstGeom>
          <a:noFill/>
          <a:ln>
            <a:noFill/>
          </a:ln>
        </p:spPr>
      </p:pic>
      <p:pic>
        <p:nvPicPr>
          <p:cNvPr id="256" name="Google Shape;256;p43"/>
          <p:cNvPicPr preferRelativeResize="0"/>
          <p:nvPr/>
        </p:nvPicPr>
        <p:blipFill>
          <a:blip r:embed="rId5">
            <a:alphaModFix/>
          </a:blip>
          <a:stretch>
            <a:fillRect/>
          </a:stretch>
        </p:blipFill>
        <p:spPr>
          <a:xfrm>
            <a:off x="8292749" y="0"/>
            <a:ext cx="720000" cy="720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grpSp>
        <p:nvGrpSpPr>
          <p:cNvPr id="261" name="Google Shape;261;p44"/>
          <p:cNvGrpSpPr/>
          <p:nvPr/>
        </p:nvGrpSpPr>
        <p:grpSpPr>
          <a:xfrm>
            <a:off x="0" y="-154305"/>
            <a:ext cx="9144075" cy="102870"/>
            <a:chOff x="0" y="-205740"/>
            <a:chExt cx="12192100" cy="137160"/>
          </a:xfrm>
        </p:grpSpPr>
        <p:sp>
          <p:nvSpPr>
            <p:cNvPr id="262" name="Google Shape;262;p44"/>
            <p:cNvSpPr/>
            <p:nvPr/>
          </p:nvSpPr>
          <p:spPr>
            <a:xfrm>
              <a:off x="11861800" y="-205740"/>
              <a:ext cx="330300" cy="137100"/>
            </a:xfrm>
            <a:prstGeom prst="rect">
              <a:avLst/>
            </a:prstGeom>
            <a:solidFill>
              <a:srgbClr val="FFFFFF"/>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Titillium Web"/>
                <a:ea typeface="Titillium Web"/>
                <a:cs typeface="Titillium Web"/>
                <a:sym typeface="Titillium Web"/>
              </a:endParaRPr>
            </a:p>
          </p:txBody>
        </p:sp>
        <p:sp>
          <p:nvSpPr>
            <p:cNvPr id="263" name="Google Shape;263;p44"/>
            <p:cNvSpPr/>
            <p:nvPr/>
          </p:nvSpPr>
          <p:spPr>
            <a:xfrm>
              <a:off x="0" y="-205740"/>
              <a:ext cx="330300" cy="137100"/>
            </a:xfrm>
            <a:prstGeom prst="rect">
              <a:avLst/>
            </a:prstGeom>
            <a:solidFill>
              <a:srgbClr val="FFFFFF"/>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000000"/>
                </a:solidFill>
                <a:latin typeface="Titillium Web"/>
                <a:ea typeface="Titillium Web"/>
                <a:cs typeface="Titillium Web"/>
                <a:sym typeface="Titillium Web"/>
              </a:endParaRPr>
            </a:p>
          </p:txBody>
        </p:sp>
        <p:cxnSp>
          <p:nvCxnSpPr>
            <p:cNvPr id="264" name="Google Shape;264;p44"/>
            <p:cNvCxnSpPr/>
            <p:nvPr/>
          </p:nvCxnSpPr>
          <p:spPr>
            <a:xfrm rot="10800000">
              <a:off x="11861800" y="-205680"/>
              <a:ext cx="0" cy="137100"/>
            </a:xfrm>
            <a:prstGeom prst="straightConnector1">
              <a:avLst/>
            </a:prstGeom>
            <a:noFill/>
            <a:ln cap="flat" cmpd="sng" w="14300">
              <a:solidFill>
                <a:srgbClr val="507867"/>
              </a:solidFill>
              <a:prstDash val="solid"/>
              <a:round/>
              <a:headEnd len="sm" w="sm" type="none"/>
              <a:tailEnd len="sm" w="sm" type="none"/>
            </a:ln>
          </p:spPr>
        </p:cxnSp>
        <p:cxnSp>
          <p:nvCxnSpPr>
            <p:cNvPr id="265" name="Google Shape;265;p44"/>
            <p:cNvCxnSpPr/>
            <p:nvPr/>
          </p:nvCxnSpPr>
          <p:spPr>
            <a:xfrm rot="10800000">
              <a:off x="330200" y="-205680"/>
              <a:ext cx="0" cy="137100"/>
            </a:xfrm>
            <a:prstGeom prst="straightConnector1">
              <a:avLst/>
            </a:prstGeom>
            <a:noFill/>
            <a:ln cap="flat" cmpd="sng" w="14300">
              <a:solidFill>
                <a:srgbClr val="507867"/>
              </a:solidFill>
              <a:prstDash val="solid"/>
              <a:round/>
              <a:headEnd len="sm" w="sm" type="none"/>
              <a:tailEnd len="sm" w="sm" type="none"/>
            </a:ln>
          </p:spPr>
        </p:cxnSp>
      </p:grpSp>
      <p:sp>
        <p:nvSpPr>
          <p:cNvPr id="266" name="Google Shape;266;p44"/>
          <p:cNvSpPr/>
          <p:nvPr/>
        </p:nvSpPr>
        <p:spPr>
          <a:xfrm>
            <a:off x="-7218" y="1"/>
            <a:ext cx="9151200" cy="5143500"/>
          </a:xfrm>
          <a:prstGeom prst="frame">
            <a:avLst>
              <a:gd fmla="val 3313" name="adj1"/>
            </a:avLst>
          </a:prstGeom>
          <a:solidFill>
            <a:schemeClr val="lt1"/>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Clr>
                <a:schemeClr val="lt1"/>
              </a:buClr>
              <a:buSzPts val="1200"/>
              <a:buFont typeface="Arial"/>
              <a:buNone/>
            </a:pPr>
            <a:r>
              <a:t/>
            </a:r>
            <a:endParaRPr b="0" i="0" sz="1200" u="none" cap="none" strike="noStrike">
              <a:solidFill>
                <a:srgbClr val="FFFFFF"/>
              </a:solidFill>
              <a:latin typeface="Titillium Web"/>
              <a:ea typeface="Titillium Web"/>
              <a:cs typeface="Titillium Web"/>
              <a:sym typeface="Titillium Web"/>
            </a:endParaRPr>
          </a:p>
        </p:txBody>
      </p:sp>
      <p:pic>
        <p:nvPicPr>
          <p:cNvPr descr="A group of people sitting on a couch&#10;&#10;Description automatically generated" id="267" name="Google Shape;267;p44"/>
          <p:cNvPicPr preferRelativeResize="0"/>
          <p:nvPr/>
        </p:nvPicPr>
        <p:blipFill rotWithShape="1">
          <a:blip r:embed="rId3">
            <a:alphaModFix/>
          </a:blip>
          <a:srcRect b="0" l="0" r="0" t="0"/>
          <a:stretch/>
        </p:blipFill>
        <p:spPr>
          <a:xfrm>
            <a:off x="110231" y="92676"/>
            <a:ext cx="4113428" cy="2737833"/>
          </a:xfrm>
          <a:prstGeom prst="rect">
            <a:avLst/>
          </a:prstGeom>
          <a:noFill/>
          <a:ln cap="flat" cmpd="sng" w="57150">
            <a:solidFill>
              <a:schemeClr val="lt1"/>
            </a:solidFill>
            <a:prstDash val="solid"/>
            <a:round/>
            <a:headEnd len="sm" w="sm" type="none"/>
            <a:tailEnd len="sm" w="sm" type="none"/>
          </a:ln>
        </p:spPr>
      </p:pic>
      <p:pic>
        <p:nvPicPr>
          <p:cNvPr descr="A person standing in front of a classroom&#10;&#10;Description automatically generated" id="268" name="Google Shape;268;p44"/>
          <p:cNvPicPr preferRelativeResize="0"/>
          <p:nvPr/>
        </p:nvPicPr>
        <p:blipFill rotWithShape="1">
          <a:blip r:embed="rId4">
            <a:alphaModFix/>
          </a:blip>
          <a:srcRect b="0" l="0" r="0" t="0"/>
          <a:stretch/>
        </p:blipFill>
        <p:spPr>
          <a:xfrm>
            <a:off x="3482314" y="2729084"/>
            <a:ext cx="5515423" cy="2366596"/>
          </a:xfrm>
          <a:prstGeom prst="rect">
            <a:avLst/>
          </a:prstGeom>
          <a:noFill/>
          <a:ln cap="flat" cmpd="sng" w="57150">
            <a:solidFill>
              <a:schemeClr val="lt1"/>
            </a:solidFill>
            <a:prstDash val="solid"/>
            <a:round/>
            <a:headEnd len="sm" w="sm" type="none"/>
            <a:tailEnd len="sm" w="sm" type="none"/>
          </a:ln>
        </p:spPr>
      </p:pic>
      <p:pic>
        <p:nvPicPr>
          <p:cNvPr id="269" name="Google Shape;269;p44"/>
          <p:cNvPicPr preferRelativeResize="0"/>
          <p:nvPr/>
        </p:nvPicPr>
        <p:blipFill rotWithShape="1">
          <a:blip r:embed="rId5">
            <a:alphaModFix/>
          </a:blip>
          <a:srcRect b="0" l="0" r="0" t="0"/>
          <a:stretch/>
        </p:blipFill>
        <p:spPr>
          <a:xfrm>
            <a:off x="4259691" y="69591"/>
            <a:ext cx="4774079" cy="2605491"/>
          </a:xfrm>
          <a:prstGeom prst="rect">
            <a:avLst/>
          </a:prstGeom>
          <a:noFill/>
          <a:ln cap="flat" cmpd="sng" w="57150">
            <a:solidFill>
              <a:schemeClr val="lt1"/>
            </a:solidFill>
            <a:prstDash val="solid"/>
            <a:round/>
            <a:headEnd len="sm" w="sm" type="none"/>
            <a:tailEnd len="sm" w="sm" type="none"/>
          </a:ln>
        </p:spPr>
      </p:pic>
      <p:pic>
        <p:nvPicPr>
          <p:cNvPr id="270" name="Google Shape;270;p44"/>
          <p:cNvPicPr preferRelativeResize="0"/>
          <p:nvPr/>
        </p:nvPicPr>
        <p:blipFill rotWithShape="1">
          <a:blip r:embed="rId6">
            <a:alphaModFix/>
          </a:blip>
          <a:srcRect b="0" l="0" r="0" t="0"/>
          <a:stretch/>
        </p:blipFill>
        <p:spPr>
          <a:xfrm>
            <a:off x="146263" y="2729083"/>
            <a:ext cx="3478680" cy="2315161"/>
          </a:xfrm>
          <a:prstGeom prst="rect">
            <a:avLst/>
          </a:prstGeom>
          <a:noFill/>
          <a:ln cap="flat" cmpd="sng" w="57150">
            <a:solidFill>
              <a:schemeClr val="lt1"/>
            </a:solidFill>
            <a:prstDash val="solid"/>
            <a:round/>
            <a:headEnd len="sm" w="sm" type="none"/>
            <a:tailEnd len="sm" w="sm" type="none"/>
          </a:ln>
        </p:spPr>
      </p:pic>
      <p:sp>
        <p:nvSpPr>
          <p:cNvPr id="271" name="Google Shape;271;p44"/>
          <p:cNvSpPr txBox="1"/>
          <p:nvPr/>
        </p:nvSpPr>
        <p:spPr>
          <a:xfrm>
            <a:off x="3188400" y="2384100"/>
            <a:ext cx="2164500" cy="4464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700">
                <a:latin typeface="Titillium Web"/>
                <a:ea typeface="Titillium Web"/>
                <a:cs typeface="Titillium Web"/>
                <a:sym typeface="Titillium Web"/>
              </a:rPr>
              <a:t>Any questions? </a:t>
            </a:r>
            <a:endParaRPr b="1" sz="1700">
              <a:latin typeface="Titillium Web"/>
              <a:ea typeface="Titillium Web"/>
              <a:cs typeface="Titillium Web"/>
              <a:sym typeface="Titillium Web"/>
            </a:endParaRPr>
          </a:p>
        </p:txBody>
      </p:sp>
      <p:pic>
        <p:nvPicPr>
          <p:cNvPr id="272" name="Google Shape;272;p44" title="NCDS_LOGO_RGB_01.png"/>
          <p:cNvPicPr preferRelativeResize="0"/>
          <p:nvPr/>
        </p:nvPicPr>
        <p:blipFill>
          <a:blip r:embed="rId7">
            <a:alphaModFix/>
          </a:blip>
          <a:stretch>
            <a:fillRect/>
          </a:stretch>
        </p:blipFill>
        <p:spPr>
          <a:xfrm>
            <a:off x="8252325" y="24275"/>
            <a:ext cx="855974" cy="8560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45"/>
          <p:cNvPicPr preferRelativeResize="0"/>
          <p:nvPr/>
        </p:nvPicPr>
        <p:blipFill>
          <a:blip r:embed="rId3">
            <a:alphaModFix/>
          </a:blip>
          <a:stretch>
            <a:fillRect/>
          </a:stretch>
        </p:blipFill>
        <p:spPr>
          <a:xfrm>
            <a:off x="1126263" y="105750"/>
            <a:ext cx="6891483" cy="48387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1" name="Shape 281"/>
        <p:cNvGrpSpPr/>
        <p:nvPr/>
      </p:nvGrpSpPr>
      <p:grpSpPr>
        <a:xfrm>
          <a:off x="0" y="0"/>
          <a:ext cx="0" cy="0"/>
          <a:chOff x="0" y="0"/>
          <a:chExt cx="0" cy="0"/>
        </a:xfrm>
      </p:grpSpPr>
      <p:pic>
        <p:nvPicPr>
          <p:cNvPr id="282" name="Google Shape;282;p46"/>
          <p:cNvPicPr preferRelativeResize="0"/>
          <p:nvPr/>
        </p:nvPicPr>
        <p:blipFill rotWithShape="1">
          <a:blip r:embed="rId3">
            <a:alphaModFix/>
          </a:blip>
          <a:srcRect b="43356" l="0" r="0" t="34327"/>
          <a:stretch/>
        </p:blipFill>
        <p:spPr>
          <a:xfrm>
            <a:off x="1781750" y="4667800"/>
            <a:ext cx="5580498" cy="296750"/>
          </a:xfrm>
          <a:prstGeom prst="rect">
            <a:avLst/>
          </a:prstGeom>
          <a:noFill/>
          <a:ln>
            <a:noFill/>
          </a:ln>
        </p:spPr>
      </p:pic>
      <p:grpSp>
        <p:nvGrpSpPr>
          <p:cNvPr id="283" name="Google Shape;283;p46"/>
          <p:cNvGrpSpPr/>
          <p:nvPr/>
        </p:nvGrpSpPr>
        <p:grpSpPr>
          <a:xfrm>
            <a:off x="905700" y="1240200"/>
            <a:ext cx="7332600" cy="2365625"/>
            <a:chOff x="905700" y="1240200"/>
            <a:chExt cx="7332600" cy="2365625"/>
          </a:xfrm>
        </p:grpSpPr>
        <p:pic>
          <p:nvPicPr>
            <p:cNvPr id="284" name="Google Shape;284;p46"/>
            <p:cNvPicPr preferRelativeResize="0"/>
            <p:nvPr/>
          </p:nvPicPr>
          <p:blipFill>
            <a:blip r:embed="rId4">
              <a:alphaModFix/>
            </a:blip>
            <a:stretch>
              <a:fillRect/>
            </a:stretch>
          </p:blipFill>
          <p:spPr>
            <a:xfrm>
              <a:off x="3936451" y="1240200"/>
              <a:ext cx="1271101" cy="1271101"/>
            </a:xfrm>
            <a:prstGeom prst="rect">
              <a:avLst/>
            </a:prstGeom>
            <a:noFill/>
            <a:ln>
              <a:noFill/>
            </a:ln>
          </p:spPr>
        </p:pic>
        <p:sp>
          <p:nvSpPr>
            <p:cNvPr id="285" name="Google Shape;285;p46"/>
            <p:cNvSpPr txBox="1"/>
            <p:nvPr/>
          </p:nvSpPr>
          <p:spPr>
            <a:xfrm>
              <a:off x="905700" y="3015125"/>
              <a:ext cx="7332600" cy="590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2400">
                  <a:solidFill>
                    <a:srgbClr val="FFFFFF"/>
                  </a:solidFill>
                  <a:latin typeface="Titillium Web"/>
                  <a:ea typeface="Titillium Web"/>
                  <a:cs typeface="Titillium Web"/>
                  <a:sym typeface="Titillium Web"/>
                </a:rPr>
                <a:t>Ada, the National College for Digital Skills</a:t>
              </a:r>
              <a:endParaRPr sz="2400">
                <a:solidFill>
                  <a:srgbClr val="FFFFFF"/>
                </a:solidFill>
                <a:latin typeface="Titillium Web"/>
                <a:ea typeface="Titillium Web"/>
                <a:cs typeface="Titillium Web"/>
                <a:sym typeface="Titillium Web"/>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7"/>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Systems Architecture</a:t>
            </a:r>
            <a:endParaRPr b="1" sz="4000">
              <a:solidFill>
                <a:schemeClr val="dk1"/>
              </a:solidFill>
              <a:latin typeface="Titillium Web"/>
              <a:ea typeface="Titillium Web"/>
              <a:cs typeface="Titillium Web"/>
              <a:sym typeface="Titillium Web"/>
            </a:endParaRPr>
          </a:p>
        </p:txBody>
      </p:sp>
      <p:sp>
        <p:nvSpPr>
          <p:cNvPr id="76" name="Google Shape;76;p17"/>
          <p:cNvSpPr txBox="1"/>
          <p:nvPr/>
        </p:nvSpPr>
        <p:spPr>
          <a:xfrm>
            <a:off x="288425" y="1057700"/>
            <a:ext cx="8298900" cy="349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lang="en-GB" sz="2100">
                <a:solidFill>
                  <a:schemeClr val="dk1"/>
                </a:solidFill>
                <a:latin typeface="Titillium Web"/>
                <a:ea typeface="Titillium Web"/>
                <a:cs typeface="Titillium Web"/>
                <a:sym typeface="Titillium Web"/>
              </a:rPr>
              <a:t>INPUT &gt; Memory&gt; CPU &gt; Output</a:t>
            </a:r>
            <a:endParaRPr b="1" sz="2100">
              <a:solidFill>
                <a:schemeClr val="dk1"/>
              </a:solidFill>
              <a:latin typeface="Titillium Web"/>
              <a:ea typeface="Titillium Web"/>
              <a:cs typeface="Titillium Web"/>
              <a:sym typeface="Titillium Web"/>
            </a:endParaRPr>
          </a:p>
          <a:p>
            <a:pPr indent="0" lvl="0" marL="0" rtl="0" algn="ctr">
              <a:lnSpc>
                <a:spcPct val="115000"/>
              </a:lnSpc>
              <a:spcBef>
                <a:spcPts val="1200"/>
              </a:spcBef>
              <a:spcAft>
                <a:spcPts val="0"/>
              </a:spcAft>
              <a:buNone/>
            </a:pPr>
            <a:r>
              <a:t/>
            </a:r>
            <a:endParaRPr b="1"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sz="2100">
                <a:solidFill>
                  <a:schemeClr val="dk1"/>
                </a:solidFill>
                <a:latin typeface="Titillium Web"/>
                <a:ea typeface="Titillium Web"/>
                <a:cs typeface="Titillium Web"/>
                <a:sym typeface="Titillium Web"/>
              </a:rPr>
              <a:t>The CPU is the Processor but it needed memory and instructions to function</a:t>
            </a:r>
            <a:endParaRPr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b="1" lang="en-GB" sz="2100">
                <a:solidFill>
                  <a:schemeClr val="dk1"/>
                </a:solidFill>
                <a:latin typeface="Titillium Web"/>
                <a:ea typeface="Titillium Web"/>
                <a:cs typeface="Titillium Web"/>
                <a:sym typeface="Titillium Web"/>
              </a:rPr>
              <a:t>Key idea:</a:t>
            </a:r>
            <a:endParaRPr b="1" sz="21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sz="2100">
                <a:solidFill>
                  <a:schemeClr val="dk1"/>
                </a:solidFill>
                <a:latin typeface="Titillium Web"/>
                <a:ea typeface="Titillium Web"/>
                <a:cs typeface="Titillium Web"/>
                <a:sym typeface="Titillium Web"/>
              </a:rPr>
              <a:t>The architecture determines how the computer processes data. </a:t>
            </a:r>
            <a:endParaRPr sz="2100">
              <a:solidFill>
                <a:schemeClr val="dk1"/>
              </a:solidFill>
              <a:latin typeface="Titillium Web"/>
              <a:ea typeface="Titillium Web"/>
              <a:cs typeface="Titillium Web"/>
              <a:sym typeface="Titillium Web"/>
            </a:endParaRPr>
          </a:p>
          <a:p>
            <a:pPr indent="0" lvl="0" marL="0" rtl="0" algn="l">
              <a:spcBef>
                <a:spcPts val="1200"/>
              </a:spcBef>
              <a:spcAft>
                <a:spcPts val="0"/>
              </a:spcAft>
              <a:buNone/>
            </a:pPr>
            <a:r>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8"/>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Back in the day…</a:t>
            </a:r>
            <a:endParaRPr b="1" sz="4000">
              <a:solidFill>
                <a:schemeClr val="dk1"/>
              </a:solidFill>
              <a:latin typeface="Titillium Web"/>
              <a:ea typeface="Titillium Web"/>
              <a:cs typeface="Titillium Web"/>
              <a:sym typeface="Titillium Web"/>
            </a:endParaRPr>
          </a:p>
        </p:txBody>
      </p:sp>
      <p:sp>
        <p:nvSpPr>
          <p:cNvPr id="82" name="Google Shape;82;p18"/>
          <p:cNvSpPr txBox="1"/>
          <p:nvPr/>
        </p:nvSpPr>
        <p:spPr>
          <a:xfrm>
            <a:off x="288425" y="1057700"/>
            <a:ext cx="8298900" cy="345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GB" sz="1900">
                <a:solidFill>
                  <a:schemeClr val="dk1"/>
                </a:solidFill>
                <a:latin typeface="Titillium Web"/>
                <a:ea typeface="Titillium Web"/>
                <a:cs typeface="Titillium Web"/>
                <a:sym typeface="Titillium Web"/>
              </a:rPr>
              <a:t>Early computers often had to be physically rewired or manually re-configured to run a different program.</a:t>
            </a:r>
            <a:endParaRPr b="1" sz="19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sz="1500">
                <a:solidFill>
                  <a:schemeClr val="dk1"/>
                </a:solidFill>
                <a:latin typeface="Titillium Web"/>
                <a:ea typeface="Titillium Web"/>
                <a:cs typeface="Titillium Web"/>
                <a:sym typeface="Titillium Web"/>
              </a:rPr>
              <a:t>Imagine an old-fashioned microwave where the cooking instructions are built into the machine itself.</a:t>
            </a:r>
            <a:endParaRPr sz="15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sz="1500">
                <a:solidFill>
                  <a:schemeClr val="dk1"/>
                </a:solidFill>
                <a:latin typeface="Titillium Web"/>
                <a:ea typeface="Titillium Web"/>
                <a:cs typeface="Titillium Web"/>
                <a:sym typeface="Titillium Web"/>
              </a:rPr>
              <a:t>If it was designed to cook pizza - it only knows pizza instructions</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120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If you want to heat soup?</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You have to open it up and physically change the wiring/buttons inside.</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That’s how many early computers worked.</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The “program” wasn’t stored in memory — it was part of the machine setup.</a:t>
            </a:r>
            <a:endParaRPr sz="15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sz="2500">
              <a:solidFill>
                <a:schemeClr val="dk1"/>
              </a:solidFill>
              <a:latin typeface="Titillium Web"/>
              <a:ea typeface="Titillium Web"/>
              <a:cs typeface="Titillium Web"/>
              <a:sym typeface="Titillium We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9"/>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Back in the day…</a:t>
            </a:r>
            <a:endParaRPr b="1" sz="4000">
              <a:solidFill>
                <a:schemeClr val="dk1"/>
              </a:solidFill>
              <a:latin typeface="Titillium Web"/>
              <a:ea typeface="Titillium Web"/>
              <a:cs typeface="Titillium Web"/>
              <a:sym typeface="Titillium Web"/>
            </a:endParaRPr>
          </a:p>
        </p:txBody>
      </p:sp>
      <p:sp>
        <p:nvSpPr>
          <p:cNvPr id="88" name="Google Shape;88;p19"/>
          <p:cNvSpPr txBox="1"/>
          <p:nvPr/>
        </p:nvSpPr>
        <p:spPr>
          <a:xfrm>
            <a:off x="4613750" y="2948650"/>
            <a:ext cx="4119900" cy="18885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GB" sz="1600" u="sng">
                <a:solidFill>
                  <a:schemeClr val="dk1"/>
                </a:solidFill>
                <a:latin typeface="Titillium Web"/>
                <a:ea typeface="Titillium Web"/>
                <a:cs typeface="Titillium Web"/>
                <a:sym typeface="Titillium Web"/>
              </a:rPr>
              <a:t>Not practical</a:t>
            </a:r>
            <a:endParaRPr b="1" sz="1600" u="sng">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latin typeface="Titillium Web"/>
                <a:ea typeface="Titillium Web"/>
                <a:cs typeface="Titillium Web"/>
                <a:sym typeface="Titillium Web"/>
              </a:rPr>
              <a:t>Imagine changing microwave wiring every time you wanted a different meal.</a:t>
            </a:r>
            <a:endParaRPr>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latin typeface="Titillium Web"/>
                <a:ea typeface="Titillium Web"/>
                <a:cs typeface="Titillium Web"/>
                <a:sym typeface="Titillium Web"/>
              </a:rPr>
              <a:t>That would be ridiculous.</a:t>
            </a:r>
            <a:endParaRPr>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rPr lang="en-GB">
                <a:solidFill>
                  <a:schemeClr val="dk1"/>
                </a:solidFill>
                <a:latin typeface="Titillium Web"/>
                <a:ea typeface="Titillium Web"/>
                <a:cs typeface="Titillium Web"/>
                <a:sym typeface="Titillium Web"/>
              </a:rPr>
              <a:t>Same problem with computers.</a:t>
            </a:r>
            <a:endParaRPr sz="2800">
              <a:solidFill>
                <a:schemeClr val="dk1"/>
              </a:solidFill>
              <a:latin typeface="Titillium Web"/>
              <a:ea typeface="Titillium Web"/>
              <a:cs typeface="Titillium Web"/>
              <a:sym typeface="Titillium Web"/>
            </a:endParaRPr>
          </a:p>
        </p:txBody>
      </p:sp>
      <p:sp>
        <p:nvSpPr>
          <p:cNvPr id="89" name="Google Shape;89;p19"/>
          <p:cNvSpPr txBox="1"/>
          <p:nvPr/>
        </p:nvSpPr>
        <p:spPr>
          <a:xfrm>
            <a:off x="4572000" y="719875"/>
            <a:ext cx="3907800" cy="20424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GB" sz="1600" u="sng">
                <a:solidFill>
                  <a:schemeClr val="dk1"/>
                </a:solidFill>
                <a:latin typeface="Titillium Web"/>
                <a:ea typeface="Titillium Web"/>
                <a:cs typeface="Titillium Web"/>
                <a:sym typeface="Titillium Web"/>
              </a:rPr>
              <a:t>Not flexible</a:t>
            </a:r>
            <a:endParaRPr b="1" sz="1600" u="sng">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a:solidFill>
                  <a:schemeClr val="dk1"/>
                </a:solidFill>
                <a:latin typeface="Titillium Web"/>
                <a:ea typeface="Titillium Web"/>
                <a:cs typeface="Titillium Web"/>
                <a:sym typeface="Titillium Web"/>
              </a:rPr>
              <a:t>Microwave only cooks one thing.</a:t>
            </a:r>
            <a:endParaRPr>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a:solidFill>
                  <a:schemeClr val="dk1"/>
                </a:solidFill>
                <a:latin typeface="Titillium Web"/>
                <a:ea typeface="Titillium Web"/>
                <a:cs typeface="Titillium Web"/>
                <a:sym typeface="Titillium Web"/>
              </a:rPr>
              <a:t>Want popcorn? Can’t.</a:t>
            </a:r>
            <a:endParaRPr>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a:solidFill>
                  <a:schemeClr val="dk1"/>
                </a:solidFill>
                <a:latin typeface="Titillium Web"/>
                <a:ea typeface="Titillium Web"/>
                <a:cs typeface="Titillium Web"/>
                <a:sym typeface="Titillium Web"/>
              </a:rPr>
              <a:t>Need a redesign.</a:t>
            </a:r>
            <a:endParaRPr>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rPr lang="en-GB">
                <a:solidFill>
                  <a:schemeClr val="dk1"/>
                </a:solidFill>
                <a:latin typeface="Titillium Web"/>
                <a:ea typeface="Titillium Web"/>
                <a:cs typeface="Titillium Web"/>
                <a:sym typeface="Titillium Web"/>
              </a:rPr>
              <a:t>Computer equivalent:  One machine, one task.</a:t>
            </a:r>
            <a:endParaRPr sz="1700">
              <a:latin typeface="Titillium Web"/>
              <a:ea typeface="Titillium Web"/>
              <a:cs typeface="Titillium Web"/>
              <a:sym typeface="Titillium Web"/>
            </a:endParaRPr>
          </a:p>
        </p:txBody>
      </p:sp>
      <p:sp>
        <p:nvSpPr>
          <p:cNvPr id="90" name="Google Shape;90;p19"/>
          <p:cNvSpPr txBox="1"/>
          <p:nvPr/>
        </p:nvSpPr>
        <p:spPr>
          <a:xfrm>
            <a:off x="362600" y="1040825"/>
            <a:ext cx="4041300" cy="18885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GB" sz="1600" u="sng">
                <a:solidFill>
                  <a:schemeClr val="dk1"/>
                </a:solidFill>
                <a:latin typeface="Titillium Web"/>
                <a:ea typeface="Titillium Web"/>
                <a:cs typeface="Titillium Web"/>
                <a:sym typeface="Titillium Web"/>
              </a:rPr>
              <a:t>Slow to change tasks</a:t>
            </a:r>
            <a:endParaRPr b="1" sz="1600" u="sng">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a:solidFill>
                  <a:schemeClr val="dk1"/>
                </a:solidFill>
                <a:latin typeface="Titillium Web"/>
                <a:ea typeface="Titillium Web"/>
                <a:cs typeface="Titillium Web"/>
                <a:sym typeface="Titillium Web"/>
              </a:rPr>
              <a:t>To switch from pizza mode to soup mode, you physically rebuild settings.</a:t>
            </a:r>
            <a:endParaRPr>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a:solidFill>
                  <a:schemeClr val="dk1"/>
                </a:solidFill>
                <a:latin typeface="Titillium Web"/>
                <a:ea typeface="Titillium Web"/>
                <a:cs typeface="Titillium Web"/>
                <a:sym typeface="Titillium Web"/>
              </a:rPr>
              <a:t>Computer equivalent: Rewiring switches/ cables.</a:t>
            </a:r>
            <a:endParaRPr>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rPr lang="en-GB">
                <a:solidFill>
                  <a:schemeClr val="dk1"/>
                </a:solidFill>
                <a:latin typeface="Titillium Web"/>
                <a:ea typeface="Titillium Web"/>
                <a:cs typeface="Titillium Web"/>
                <a:sym typeface="Titillium Web"/>
              </a:rPr>
              <a:t>Very slow.</a:t>
            </a:r>
            <a:endParaRPr sz="1700">
              <a:latin typeface="Titillium Web"/>
              <a:ea typeface="Titillium Web"/>
              <a:cs typeface="Titillium Web"/>
              <a:sym typeface="Titillium Web"/>
            </a:endParaRPr>
          </a:p>
        </p:txBody>
      </p:sp>
      <p:sp>
        <p:nvSpPr>
          <p:cNvPr id="91" name="Google Shape;91;p19"/>
          <p:cNvSpPr txBox="1"/>
          <p:nvPr/>
        </p:nvSpPr>
        <p:spPr>
          <a:xfrm>
            <a:off x="362600" y="3025600"/>
            <a:ext cx="4041300" cy="17346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GB" sz="1600" u="sng">
                <a:solidFill>
                  <a:schemeClr val="dk1"/>
                </a:solidFill>
                <a:latin typeface="Titillium Web"/>
                <a:ea typeface="Titillium Web"/>
                <a:cs typeface="Titillium Web"/>
                <a:sym typeface="Titillium Web"/>
              </a:rPr>
              <a:t>More mistakes</a:t>
            </a:r>
            <a:endParaRPr b="1" sz="1600" u="sng">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a:solidFill>
                  <a:schemeClr val="dk1"/>
                </a:solidFill>
                <a:latin typeface="Titillium Web"/>
                <a:ea typeface="Titillium Web"/>
                <a:cs typeface="Titillium Web"/>
                <a:sym typeface="Titillium Web"/>
              </a:rPr>
              <a:t>Every time you rewire the microwave, you might make a mistake.</a:t>
            </a:r>
            <a:endParaRPr>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rPr lang="en-GB">
                <a:solidFill>
                  <a:schemeClr val="dk1"/>
                </a:solidFill>
                <a:latin typeface="Titillium Web"/>
                <a:ea typeface="Titillium Web"/>
                <a:cs typeface="Titillium Web"/>
                <a:sym typeface="Titillium Web"/>
              </a:rPr>
              <a:t>Computer equivalent:</a:t>
            </a:r>
            <a:br>
              <a:rPr lang="en-GB">
                <a:solidFill>
                  <a:schemeClr val="dk1"/>
                </a:solidFill>
                <a:latin typeface="Titillium Web"/>
                <a:ea typeface="Titillium Web"/>
                <a:cs typeface="Titillium Web"/>
                <a:sym typeface="Titillium Web"/>
              </a:rPr>
            </a:br>
            <a:r>
              <a:rPr lang="en-GB">
                <a:solidFill>
                  <a:schemeClr val="dk1"/>
                </a:solidFill>
                <a:latin typeface="Titillium Web"/>
                <a:ea typeface="Titillium Web"/>
                <a:cs typeface="Titillium Web"/>
                <a:sym typeface="Titillium Web"/>
              </a:rPr>
              <a:t>Human configuration errors.</a:t>
            </a:r>
            <a:endParaRPr sz="1700">
              <a:latin typeface="Titillium Web"/>
              <a:ea typeface="Titillium Web"/>
              <a:cs typeface="Titillium Web"/>
              <a:sym typeface="Titillium We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0"/>
          <p:cNvSpPr txBox="1"/>
          <p:nvPr/>
        </p:nvSpPr>
        <p:spPr>
          <a:xfrm>
            <a:off x="334975" y="1294721"/>
            <a:ext cx="8074200" cy="1169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lt1"/>
                </a:solidFill>
                <a:latin typeface="Titillium Web"/>
                <a:ea typeface="Titillium Web"/>
                <a:cs typeface="Titillium Web"/>
                <a:sym typeface="Titillium Web"/>
              </a:rPr>
              <a:t>The Von Neumann Architecture</a:t>
            </a:r>
            <a:endParaRPr b="1" sz="4000">
              <a:solidFill>
                <a:schemeClr val="lt1"/>
              </a:solidFill>
              <a:latin typeface="Titillium Web"/>
              <a:ea typeface="Titillium Web"/>
              <a:cs typeface="Titillium Web"/>
              <a:sym typeface="Titillium Web"/>
            </a:endParaRPr>
          </a:p>
        </p:txBody>
      </p:sp>
      <p:pic>
        <p:nvPicPr>
          <p:cNvPr id="97" name="Google Shape;97;p20"/>
          <p:cNvPicPr preferRelativeResize="0"/>
          <p:nvPr/>
        </p:nvPicPr>
        <p:blipFill>
          <a:blip r:embed="rId4">
            <a:alphaModFix/>
          </a:blip>
          <a:stretch>
            <a:fillRect/>
          </a:stretch>
        </p:blipFill>
        <p:spPr>
          <a:xfrm>
            <a:off x="7617250" y="1675237"/>
            <a:ext cx="1374925" cy="1793024"/>
          </a:xfrm>
          <a:prstGeom prst="rect">
            <a:avLst/>
          </a:prstGeom>
          <a:noFill/>
          <a:ln>
            <a:noFill/>
          </a:ln>
        </p:spPr>
      </p:pic>
      <p:sp>
        <p:nvSpPr>
          <p:cNvPr id="98" name="Google Shape;98;p20"/>
          <p:cNvSpPr txBox="1"/>
          <p:nvPr/>
        </p:nvSpPr>
        <p:spPr>
          <a:xfrm>
            <a:off x="1277600" y="2847225"/>
            <a:ext cx="4962600" cy="13659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1500">
                <a:solidFill>
                  <a:schemeClr val="dk1"/>
                </a:solidFill>
              </a:rPr>
              <a:t>Old computer:</a:t>
            </a:r>
            <a:br>
              <a:rPr b="1" lang="en-GB" sz="1500">
                <a:solidFill>
                  <a:schemeClr val="dk1"/>
                </a:solidFill>
              </a:rPr>
            </a:br>
            <a:r>
              <a:rPr lang="en-GB" sz="1500">
                <a:solidFill>
                  <a:schemeClr val="dk1"/>
                </a:solidFill>
              </a:rPr>
              <a:t> “Rebuild the microwave every meal.”</a:t>
            </a:r>
            <a:endParaRPr sz="1500">
              <a:solidFill>
                <a:schemeClr val="dk1"/>
              </a:solidFill>
            </a:endParaRPr>
          </a:p>
          <a:p>
            <a:pPr indent="0" lvl="0" marL="0" rtl="0" algn="l">
              <a:lnSpc>
                <a:spcPct val="115000"/>
              </a:lnSpc>
              <a:spcBef>
                <a:spcPts val="1200"/>
              </a:spcBef>
              <a:spcAft>
                <a:spcPts val="1200"/>
              </a:spcAft>
              <a:buNone/>
            </a:pPr>
            <a:r>
              <a:rPr b="1" lang="en-GB" sz="1500">
                <a:solidFill>
                  <a:schemeClr val="dk1"/>
                </a:solidFill>
              </a:rPr>
              <a:t>Von Neumann computer:</a:t>
            </a:r>
            <a:br>
              <a:rPr b="1" lang="en-GB" sz="1500">
                <a:solidFill>
                  <a:schemeClr val="dk1"/>
                </a:solidFill>
              </a:rPr>
            </a:br>
            <a:r>
              <a:rPr lang="en-GB" sz="1500">
                <a:solidFill>
                  <a:schemeClr val="dk1"/>
                </a:solidFill>
              </a:rPr>
              <a:t> “Use the same microwave, choose a different setting.”</a:t>
            </a:r>
            <a:endParaRPr sz="15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1"/>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Modern computing</a:t>
            </a:r>
            <a:endParaRPr b="1" sz="4000">
              <a:solidFill>
                <a:schemeClr val="dk1"/>
              </a:solidFill>
              <a:latin typeface="Titillium Web"/>
              <a:ea typeface="Titillium Web"/>
              <a:cs typeface="Titillium Web"/>
              <a:sym typeface="Titillium Web"/>
            </a:endParaRPr>
          </a:p>
        </p:txBody>
      </p:sp>
      <p:sp>
        <p:nvSpPr>
          <p:cNvPr id="104" name="Google Shape;104;p21"/>
          <p:cNvSpPr txBox="1"/>
          <p:nvPr/>
        </p:nvSpPr>
        <p:spPr>
          <a:xfrm>
            <a:off x="288425" y="1057700"/>
            <a:ext cx="8298900" cy="226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1700">
                <a:solidFill>
                  <a:schemeClr val="dk1"/>
                </a:solidFill>
                <a:latin typeface="Titillium Web"/>
                <a:ea typeface="Titillium Web"/>
                <a:cs typeface="Titillium Web"/>
                <a:sym typeface="Titillium Web"/>
              </a:rPr>
              <a:t>The instructions for a program are stored in main memory alongside the data the program uses. </a:t>
            </a:r>
            <a:endParaRPr b="1" sz="1700">
              <a:solidFill>
                <a:schemeClr val="dk1"/>
              </a:solidFill>
              <a:latin typeface="Titillium Web"/>
              <a:ea typeface="Titillium Web"/>
              <a:cs typeface="Titillium Web"/>
              <a:sym typeface="Titillium Web"/>
            </a:endParaRPr>
          </a:p>
          <a:p>
            <a:pPr indent="-323850" lvl="0" marL="457200" rtl="0" algn="l">
              <a:lnSpc>
                <a:spcPct val="115000"/>
              </a:lnSpc>
              <a:spcBef>
                <a:spcPts val="120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The microwave is the hardware (the physical machine).</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The food is the data.</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The cooking instructions are the program instructions.</a:t>
            </a:r>
            <a:endParaRPr sz="15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t/>
            </a:r>
            <a:endParaRPr sz="2400">
              <a:latin typeface="Titillium Web"/>
              <a:ea typeface="Titillium Web"/>
              <a:cs typeface="Titillium Web"/>
              <a:sym typeface="Titillium Web"/>
            </a:endParaRPr>
          </a:p>
        </p:txBody>
      </p:sp>
      <p:sp>
        <p:nvSpPr>
          <p:cNvPr id="105" name="Google Shape;105;p21"/>
          <p:cNvSpPr txBox="1"/>
          <p:nvPr/>
        </p:nvSpPr>
        <p:spPr>
          <a:xfrm>
            <a:off x="362600" y="2785625"/>
            <a:ext cx="7147800" cy="178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1500">
                <a:solidFill>
                  <a:schemeClr val="dk1"/>
                </a:solidFill>
                <a:latin typeface="Titillium Web"/>
                <a:ea typeface="Titillium Web"/>
                <a:cs typeface="Titillium Web"/>
                <a:sym typeface="Titillium Web"/>
              </a:rPr>
              <a:t>Example, you put in:</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120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pizza</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soup</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popcorn</a:t>
            </a:r>
            <a:endParaRPr sz="15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rPr lang="en-GB" sz="1500">
                <a:solidFill>
                  <a:schemeClr val="dk1"/>
                </a:solidFill>
                <a:latin typeface="Titillium Web"/>
                <a:ea typeface="Titillium Web"/>
                <a:cs typeface="Titillium Web"/>
                <a:sym typeface="Titillium Web"/>
              </a:rPr>
              <a:t>Same microwave - but each needs different instructions.</a:t>
            </a:r>
            <a:endParaRPr sz="2400">
              <a:solidFill>
                <a:schemeClr val="dk1"/>
              </a:solidFill>
              <a:latin typeface="Titillium Web"/>
              <a:ea typeface="Titillium Web"/>
              <a:cs typeface="Titillium Web"/>
              <a:sym typeface="Titillium Web"/>
            </a:endParaRPr>
          </a:p>
        </p:txBody>
      </p:sp>
      <p:sp>
        <p:nvSpPr>
          <p:cNvPr id="106" name="Google Shape;106;p21"/>
          <p:cNvSpPr txBox="1"/>
          <p:nvPr/>
        </p:nvSpPr>
        <p:spPr>
          <a:xfrm>
            <a:off x="5508650" y="1989125"/>
            <a:ext cx="3000000" cy="25821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1500">
                <a:solidFill>
                  <a:schemeClr val="dk1"/>
                </a:solidFill>
                <a:latin typeface="Titillium Web"/>
                <a:ea typeface="Titillium Web"/>
                <a:cs typeface="Titillium Web"/>
                <a:sym typeface="Titillium Web"/>
              </a:rPr>
              <a:t>Pizza → 2 minutes</a:t>
            </a:r>
            <a:br>
              <a:rPr lang="en-GB" sz="1500">
                <a:solidFill>
                  <a:schemeClr val="dk1"/>
                </a:solidFill>
                <a:latin typeface="Titillium Web"/>
                <a:ea typeface="Titillium Web"/>
                <a:cs typeface="Titillium Web"/>
                <a:sym typeface="Titillium Web"/>
              </a:rPr>
            </a:br>
            <a:r>
              <a:rPr lang="en-GB" sz="1500">
                <a:solidFill>
                  <a:schemeClr val="dk1"/>
                </a:solidFill>
                <a:latin typeface="Titillium Web"/>
                <a:ea typeface="Titillium Web"/>
                <a:cs typeface="Titillium Web"/>
                <a:sym typeface="Titillium Web"/>
              </a:rPr>
              <a:t>Soup → 3 minutes</a:t>
            </a:r>
            <a:br>
              <a:rPr lang="en-GB" sz="1500">
                <a:solidFill>
                  <a:schemeClr val="dk1"/>
                </a:solidFill>
                <a:latin typeface="Titillium Web"/>
                <a:ea typeface="Titillium Web"/>
                <a:cs typeface="Titillium Web"/>
                <a:sym typeface="Titillium Web"/>
              </a:rPr>
            </a:br>
            <a:r>
              <a:rPr lang="en-GB" sz="1500">
                <a:solidFill>
                  <a:schemeClr val="dk1"/>
                </a:solidFill>
                <a:latin typeface="Titillium Web"/>
                <a:ea typeface="Titillium Web"/>
                <a:cs typeface="Titillium Web"/>
                <a:sym typeface="Titillium Web"/>
              </a:rPr>
              <a:t>Popcorn → popcorn setting</a:t>
            </a:r>
            <a:endParaRPr sz="15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None/>
            </a:pPr>
            <a:r>
              <a:rPr lang="en-GB" sz="1500">
                <a:solidFill>
                  <a:schemeClr val="dk1"/>
                </a:solidFill>
                <a:latin typeface="Titillium Web"/>
                <a:ea typeface="Titillium Web"/>
                <a:cs typeface="Titillium Web"/>
                <a:sym typeface="Titillium Web"/>
              </a:rPr>
              <a:t>The microwave doesn’t change physically. Only the instructions change.</a:t>
            </a:r>
            <a:endParaRPr sz="15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rPr lang="en-GB" sz="1500">
                <a:solidFill>
                  <a:schemeClr val="dk1"/>
                </a:solidFill>
                <a:latin typeface="Titillium Web"/>
                <a:ea typeface="Titillium Web"/>
                <a:cs typeface="Titillium Web"/>
                <a:sym typeface="Titillium Web"/>
              </a:rPr>
              <a:t>That’s the stored-program concept.</a:t>
            </a:r>
            <a:endParaRPr sz="2400">
              <a:solidFill>
                <a:schemeClr val="dk1"/>
              </a:solidFill>
              <a:latin typeface="Titillium Web"/>
              <a:ea typeface="Titillium Web"/>
              <a:cs typeface="Titillium Web"/>
              <a:sym typeface="Titillium Web"/>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22"/>
          <p:cNvSpPr txBox="1"/>
          <p:nvPr/>
        </p:nvSpPr>
        <p:spPr>
          <a:xfrm>
            <a:off x="362600" y="353850"/>
            <a:ext cx="7332600" cy="590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4000">
                <a:solidFill>
                  <a:schemeClr val="dk1"/>
                </a:solidFill>
                <a:latin typeface="Titillium Web"/>
                <a:ea typeface="Titillium Web"/>
                <a:cs typeface="Titillium Web"/>
                <a:sym typeface="Titillium Web"/>
              </a:rPr>
              <a:t>Modern computing</a:t>
            </a:r>
            <a:endParaRPr b="1" sz="4000">
              <a:solidFill>
                <a:schemeClr val="dk1"/>
              </a:solidFill>
              <a:latin typeface="Titillium Web"/>
              <a:ea typeface="Titillium Web"/>
              <a:cs typeface="Titillium Web"/>
              <a:sym typeface="Titillium Web"/>
            </a:endParaRPr>
          </a:p>
        </p:txBody>
      </p:sp>
      <p:sp>
        <p:nvSpPr>
          <p:cNvPr id="112" name="Google Shape;112;p22"/>
          <p:cNvSpPr txBox="1"/>
          <p:nvPr/>
        </p:nvSpPr>
        <p:spPr>
          <a:xfrm>
            <a:off x="288425" y="1057700"/>
            <a:ext cx="8298900" cy="372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Clr>
                <a:schemeClr val="dk1"/>
              </a:buClr>
              <a:buSzPts val="1100"/>
              <a:buFont typeface="Arial"/>
              <a:buNone/>
            </a:pPr>
            <a:r>
              <a:rPr b="1" lang="en-GB" sz="1700">
                <a:solidFill>
                  <a:schemeClr val="dk1"/>
                </a:solidFill>
              </a:rPr>
              <a:t>How the stored-program concept fixed it</a:t>
            </a:r>
            <a:endParaRPr b="1" sz="1700">
              <a:solidFill>
                <a:schemeClr val="dk1"/>
              </a:solidFill>
            </a:endParaRPr>
          </a:p>
          <a:p>
            <a:pPr indent="-323850" lvl="0" marL="457200" rtl="0" algn="l">
              <a:lnSpc>
                <a:spcPct val="115000"/>
              </a:lnSpc>
              <a:spcBef>
                <a:spcPts val="120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Modern microwave, Same machine.</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Instructions are selected and followed.</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No rebuilding.</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Modern computer:</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Same hardware.</a:t>
            </a:r>
            <a:endParaRPr sz="15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lang="en-GB" sz="1500">
                <a:solidFill>
                  <a:schemeClr val="dk1"/>
                </a:solidFill>
                <a:latin typeface="Titillium Web"/>
                <a:ea typeface="Titillium Web"/>
                <a:cs typeface="Titillium Web"/>
                <a:sym typeface="Titillium Web"/>
              </a:rPr>
              <a:t>Just load:</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120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Microsoft Word</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Google Chrome</a:t>
            </a:r>
            <a:endParaRPr sz="1500">
              <a:solidFill>
                <a:schemeClr val="dk1"/>
              </a:solidFill>
              <a:latin typeface="Titillium Web"/>
              <a:ea typeface="Titillium Web"/>
              <a:cs typeface="Titillium Web"/>
              <a:sym typeface="Titillium Web"/>
            </a:endParaRPr>
          </a:p>
          <a:p>
            <a:pPr indent="-323850" lvl="0" marL="457200" rtl="0" algn="l">
              <a:lnSpc>
                <a:spcPct val="115000"/>
              </a:lnSpc>
              <a:spcBef>
                <a:spcPts val="0"/>
              </a:spcBef>
              <a:spcAft>
                <a:spcPts val="0"/>
              </a:spcAft>
              <a:buClr>
                <a:schemeClr val="dk1"/>
              </a:buClr>
              <a:buSzPts val="1500"/>
              <a:buFont typeface="Titillium Web"/>
              <a:buChar char="●"/>
            </a:pPr>
            <a:r>
              <a:rPr lang="en-GB" sz="1500">
                <a:solidFill>
                  <a:schemeClr val="dk1"/>
                </a:solidFill>
                <a:latin typeface="Titillium Web"/>
                <a:ea typeface="Titillium Web"/>
                <a:cs typeface="Titillium Web"/>
                <a:sym typeface="Titillium Web"/>
              </a:rPr>
              <a:t>Minecraft</a:t>
            </a:r>
            <a:endParaRPr sz="1500">
              <a:solidFill>
                <a:schemeClr val="dk1"/>
              </a:solidFill>
              <a:latin typeface="Titillium Web"/>
              <a:ea typeface="Titillium Web"/>
              <a:cs typeface="Titillium Web"/>
              <a:sym typeface="Titillium Web"/>
            </a:endParaRPr>
          </a:p>
          <a:p>
            <a:pPr indent="0" lvl="0" marL="0" rtl="0" algn="l">
              <a:lnSpc>
                <a:spcPct val="115000"/>
              </a:lnSpc>
              <a:spcBef>
                <a:spcPts val="1200"/>
              </a:spcBef>
              <a:spcAft>
                <a:spcPts val="1200"/>
              </a:spcAft>
              <a:buNone/>
            </a:pPr>
            <a:r>
              <a:rPr lang="en-GB" sz="1500">
                <a:solidFill>
                  <a:schemeClr val="dk1"/>
                </a:solidFill>
                <a:latin typeface="Titillium Web"/>
                <a:ea typeface="Titillium Web"/>
                <a:cs typeface="Titillium Web"/>
                <a:sym typeface="Titillium Web"/>
              </a:rPr>
              <a:t>Different stored instructions.</a:t>
            </a:r>
            <a:endParaRPr sz="2400">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