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Titillium Web"/>
      <p:regular r:id="rId36"/>
      <p:bold r:id="rId37"/>
      <p:italic r:id="rId38"/>
      <p:boldItalic r:id="rId39"/>
    </p:embeddedFont>
    <p:embeddedFont>
      <p:font typeface="Montserrat Alternates"/>
      <p:regular r:id="rId40"/>
      <p:bold r:id="rId41"/>
      <p:italic r:id="rId42"/>
      <p:boldItalic r:id="rId43"/>
    </p:embeddedFont>
    <p:embeddedFont>
      <p:font typeface="Titillium Web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474814-A820-4564-9B62-6412814B01D3}">
  <a:tblStyle styleId="{A4474814-A820-4564-9B62-6412814B01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Alternates-regular.fntdata"/><Relationship Id="rId20" Type="http://schemas.openxmlformats.org/officeDocument/2006/relationships/slide" Target="slides/slide14.xml"/><Relationship Id="rId42" Type="http://schemas.openxmlformats.org/officeDocument/2006/relationships/font" Target="fonts/MontserratAlternates-italic.fntdata"/><Relationship Id="rId41" Type="http://schemas.openxmlformats.org/officeDocument/2006/relationships/font" Target="fonts/MontserratAlternates-bold.fntdata"/><Relationship Id="rId22" Type="http://schemas.openxmlformats.org/officeDocument/2006/relationships/slide" Target="slides/slide16.xml"/><Relationship Id="rId44" Type="http://schemas.openxmlformats.org/officeDocument/2006/relationships/font" Target="fonts/TitilliumWebLight-regular.fntdata"/><Relationship Id="rId21" Type="http://schemas.openxmlformats.org/officeDocument/2006/relationships/slide" Target="slides/slide15.xml"/><Relationship Id="rId43" Type="http://schemas.openxmlformats.org/officeDocument/2006/relationships/font" Target="fonts/MontserratAlternates-boldItalic.fntdata"/><Relationship Id="rId24" Type="http://schemas.openxmlformats.org/officeDocument/2006/relationships/slide" Target="slides/slide18.xml"/><Relationship Id="rId46" Type="http://schemas.openxmlformats.org/officeDocument/2006/relationships/font" Target="fonts/TitilliumWebLight-italic.fntdata"/><Relationship Id="rId23" Type="http://schemas.openxmlformats.org/officeDocument/2006/relationships/slide" Target="slides/slide17.xml"/><Relationship Id="rId45" Type="http://schemas.openxmlformats.org/officeDocument/2006/relationships/font" Target="fonts/TitilliumWeb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TitilliumWebLight-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TitilliumWeb-bold.fntdata"/><Relationship Id="rId14" Type="http://schemas.openxmlformats.org/officeDocument/2006/relationships/slide" Target="slides/slide8.xml"/><Relationship Id="rId36" Type="http://schemas.openxmlformats.org/officeDocument/2006/relationships/font" Target="fonts/TitilliumWeb-regular.fntdata"/><Relationship Id="rId17" Type="http://schemas.openxmlformats.org/officeDocument/2006/relationships/slide" Target="slides/slide11.xml"/><Relationship Id="rId39" Type="http://schemas.openxmlformats.org/officeDocument/2006/relationships/font" Target="fonts/TitilliumWeb-boldItalic.fntdata"/><Relationship Id="rId16" Type="http://schemas.openxmlformats.org/officeDocument/2006/relationships/slide" Target="slides/slide10.xml"/><Relationship Id="rId38" Type="http://schemas.openxmlformats.org/officeDocument/2006/relationships/font" Target="fonts/TitilliumWeb-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f7a0c2dd0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f7a0c2dd0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f7a0c2dd0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f7a0c2dd0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f7a0c2dd0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f7a0c2dd0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f7a097a6e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f7a097a6e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f7a0c2dd0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f7a0c2dd0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f7a0c2dd0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f7a0c2dd0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f7a0c2dd0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f7a0c2dd0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f7a0c2dd0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f7a0c2dd0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f7a097a6ec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f7a097a6e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f7a0c2dd0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f7a0c2dd0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bd675a0c3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bd675a0c3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ALU = calculations + logic</a:t>
            </a:r>
            <a:endParaRPr/>
          </a:p>
          <a:p>
            <a:pPr indent="0" lvl="0" marL="0" rtl="0" algn="l">
              <a:spcBef>
                <a:spcPts val="0"/>
              </a:spcBef>
              <a:spcAft>
                <a:spcPts val="0"/>
              </a:spcAft>
              <a:buClr>
                <a:schemeClr val="dk1"/>
              </a:buClr>
              <a:buSzPts val="1100"/>
              <a:buFont typeface="Arial"/>
              <a:buNone/>
            </a:pPr>
            <a:r>
              <a:rPr lang="en-GB"/>
              <a:t>Cache = small fast memory storing frequently used data</a:t>
            </a:r>
            <a:endParaRPr/>
          </a:p>
          <a:p>
            <a:pPr indent="0" lvl="0" marL="0" rtl="0" algn="l">
              <a:spcBef>
                <a:spcPts val="0"/>
              </a:spcBef>
              <a:spcAft>
                <a:spcPts val="0"/>
              </a:spcAft>
              <a:buClr>
                <a:schemeClr val="dk1"/>
              </a:buClr>
              <a:buSzPts val="1100"/>
              <a:buFont typeface="Arial"/>
              <a:buNone/>
            </a:pPr>
            <a:r>
              <a:rPr lang="en-GB"/>
              <a:t>Program Counter = stores address of next instruction</a:t>
            </a:r>
            <a:endParaRPr/>
          </a:p>
          <a:p>
            <a:pPr indent="0" lvl="0" marL="0" rtl="0" algn="l">
              <a:spcBef>
                <a:spcPts val="0"/>
              </a:spcBef>
              <a:spcAft>
                <a:spcPts val="0"/>
              </a:spcAft>
              <a:buClr>
                <a:schemeClr val="dk1"/>
              </a:buClr>
              <a:buSzPts val="1100"/>
              <a:buFont typeface="Arial"/>
              <a:buNone/>
            </a:pPr>
            <a:r>
              <a:rPr lang="en-GB"/>
              <a:t>Embedded system = computer built into another device for dedicated purpose</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f7a0c2dd0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f7a0c2dd0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f7a0c2dd0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f7a0c2dd0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f7a0c2dd0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f7a0c2dd0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f7a0c2dd0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f7a0c2dd0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bd675a0c34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bd675a0c34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392a5c30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2392a5c30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f7a0c2dd0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f7a0c2dd0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f7a1753837_2_5: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f7a1753837_2_5:notes"/>
          <p:cNvSpPr/>
          <p:nvPr>
            <p:ph idx="2" type="sldImg"/>
          </p:nvPr>
        </p:nvSpPr>
        <p:spPr>
          <a:xfrm>
            <a:off x="71812" y="687097"/>
            <a:ext cx="67143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f7a1753837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f7a1753837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bd675a0c34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bd675a0c34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f7a0c2dd0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f7a0c2dd0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bd675a0c3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bd675a0c3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300">
                <a:solidFill>
                  <a:srgbClr val="3A3A3A"/>
                </a:solidFill>
                <a:highlight>
                  <a:srgbClr val="FFFFFF"/>
                </a:highlight>
              </a:rPr>
              <a:t>The term Computer architectures refer to a set of rules stating how computer software and hardware are combined together and how they interact to make a computer functional, furthermore, the computer architecture also specifies which technologies the computer is able to handle.</a:t>
            </a:r>
            <a:endParaRPr sz="1300">
              <a:solidFill>
                <a:srgbClr val="3A3A3A"/>
              </a:solidFill>
              <a:highlight>
                <a:srgbClr val="FFFFFF"/>
              </a:highlight>
            </a:endParaRPr>
          </a:p>
          <a:p>
            <a:pPr indent="0" lvl="0" marL="0" rtl="0" algn="l">
              <a:lnSpc>
                <a:spcPct val="115000"/>
              </a:lnSpc>
              <a:spcBef>
                <a:spcPts val="19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f7a097a6e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f7a097a6e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f7a097a6e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f7a097a6e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f7a0c2dd0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f7a0c2dd0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f7a0c2dd0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f7a0c2dd0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bd675a0c34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bd675a0c34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showMasterSp="0">
  <p:cSld name="Blank">
    <p:bg>
      <p:bgPr>
        <a:solidFill>
          <a:schemeClr val="lt1"/>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6.jpg"/><Relationship Id="rId4"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6.jpg"/><Relationship Id="rId7"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4" name="Shape 54"/>
        <p:cNvGrpSpPr/>
        <p:nvPr/>
      </p:nvGrpSpPr>
      <p:grpSpPr>
        <a:xfrm>
          <a:off x="0" y="0"/>
          <a:ext cx="0" cy="0"/>
          <a:chOff x="0" y="0"/>
          <a:chExt cx="0" cy="0"/>
        </a:xfrm>
      </p:grpSpPr>
      <p:pic>
        <p:nvPicPr>
          <p:cNvPr id="55" name="Google Shape;55;p14"/>
          <p:cNvPicPr preferRelativeResize="0"/>
          <p:nvPr/>
        </p:nvPicPr>
        <p:blipFill>
          <a:blip r:embed="rId3">
            <a:alphaModFix/>
          </a:blip>
          <a:stretch>
            <a:fillRect/>
          </a:stretch>
        </p:blipFill>
        <p:spPr>
          <a:xfrm>
            <a:off x="8077849" y="353850"/>
            <a:ext cx="720000" cy="720000"/>
          </a:xfrm>
          <a:prstGeom prst="rect">
            <a:avLst/>
          </a:prstGeom>
          <a:noFill/>
          <a:ln>
            <a:noFill/>
          </a:ln>
        </p:spPr>
      </p:pic>
      <p:sp>
        <p:nvSpPr>
          <p:cNvPr id="56" name="Google Shape;56;p14"/>
          <p:cNvSpPr txBox="1"/>
          <p:nvPr/>
        </p:nvSpPr>
        <p:spPr>
          <a:xfrm>
            <a:off x="373675" y="2709915"/>
            <a:ext cx="8074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Titillium Web Light"/>
                <a:ea typeface="Titillium Web Light"/>
                <a:cs typeface="Titillium Web Light"/>
                <a:sym typeface="Titillium Web Light"/>
              </a:rPr>
              <a:t>6th May 2026</a:t>
            </a:r>
            <a:endParaRPr>
              <a:solidFill>
                <a:srgbClr val="FFFFFF"/>
              </a:solidFill>
              <a:latin typeface="Titillium Web Light"/>
              <a:ea typeface="Titillium Web Light"/>
              <a:cs typeface="Titillium Web Light"/>
              <a:sym typeface="Titillium Web Light"/>
            </a:endParaRPr>
          </a:p>
        </p:txBody>
      </p:sp>
      <p:sp>
        <p:nvSpPr>
          <p:cNvPr id="57" name="Google Shape;57;p14"/>
          <p:cNvSpPr txBox="1"/>
          <p:nvPr/>
        </p:nvSpPr>
        <p:spPr>
          <a:xfrm>
            <a:off x="378850" y="16118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sz="2400">
                <a:solidFill>
                  <a:schemeClr val="lt1"/>
                </a:solidFill>
                <a:latin typeface="Titillium Web"/>
                <a:ea typeface="Titillium Web"/>
                <a:cs typeface="Titillium Web"/>
                <a:sym typeface="Titillium Web"/>
              </a:rPr>
              <a:t>Ada, the National College for Digital Skills</a:t>
            </a:r>
            <a:br>
              <a:rPr b="1" lang="en-GB" sz="4000">
                <a:solidFill>
                  <a:srgbClr val="FFFFFF"/>
                </a:solidFill>
                <a:latin typeface="Montserrat Alternates"/>
                <a:ea typeface="Montserrat Alternates"/>
                <a:cs typeface="Montserrat Alternates"/>
                <a:sym typeface="Montserrat Alternates"/>
              </a:rPr>
            </a:br>
            <a:r>
              <a:rPr b="1" lang="en-GB" sz="4000">
                <a:solidFill>
                  <a:srgbClr val="FFFFFF"/>
                </a:solidFill>
                <a:latin typeface="Titillium Web"/>
                <a:ea typeface="Titillium Web"/>
                <a:cs typeface="Titillium Web"/>
                <a:sym typeface="Titillium Web"/>
              </a:rPr>
              <a:t>Revision for Pearson Computing</a:t>
            </a:r>
            <a:endParaRPr b="1" sz="4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b="1" lang="en-GB" sz="4000">
                <a:solidFill>
                  <a:srgbClr val="FFFFFF"/>
                </a:solidFill>
                <a:latin typeface="Titillium Web"/>
                <a:ea typeface="Titillium Web"/>
                <a:cs typeface="Titillium Web"/>
                <a:sym typeface="Titillium Web"/>
              </a:rPr>
              <a:t>TCP/IP</a:t>
            </a:r>
            <a:endParaRPr b="1" sz="4000">
              <a:solidFill>
                <a:srgbClr val="FFFFFF"/>
              </a:solidFill>
              <a:latin typeface="Titillium Web"/>
              <a:ea typeface="Titillium Web"/>
              <a:cs typeface="Titillium Web"/>
              <a:sym typeface="Titillium We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3"/>
          <p:cNvSpPr txBox="1"/>
          <p:nvPr/>
        </p:nvSpPr>
        <p:spPr>
          <a:xfrm>
            <a:off x="334975" y="12947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Packet switching</a:t>
            </a:r>
            <a:endParaRPr b="1" sz="4000">
              <a:solidFill>
                <a:schemeClr val="lt1"/>
              </a:solidFill>
              <a:latin typeface="Titillium Web"/>
              <a:ea typeface="Titillium Web"/>
              <a:cs typeface="Titillium Web"/>
              <a:sym typeface="Titillium We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4"/>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000">
                <a:solidFill>
                  <a:schemeClr val="dk1"/>
                </a:solidFill>
                <a:latin typeface="Titillium Web"/>
                <a:ea typeface="Titillium Web"/>
                <a:cs typeface="Titillium Web"/>
                <a:sym typeface="Titillium Web"/>
              </a:rPr>
              <a:t>What is it?</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sp>
        <p:nvSpPr>
          <p:cNvPr id="131" name="Google Shape;131;p24"/>
          <p:cNvSpPr txBox="1"/>
          <p:nvPr/>
        </p:nvSpPr>
        <p:spPr>
          <a:xfrm>
            <a:off x="288425" y="1057700"/>
            <a:ext cx="8298900" cy="49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100">
                <a:solidFill>
                  <a:schemeClr val="dk1"/>
                </a:solidFill>
                <a:latin typeface="Titillium Web"/>
                <a:ea typeface="Titillium Web"/>
                <a:cs typeface="Titillium Web"/>
                <a:sym typeface="Titillium Web"/>
              </a:rPr>
              <a:t>Data is split into smaller parts and sent separately</a:t>
            </a:r>
            <a:endParaRPr b="1" i="1"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b="1" lang="en-GB" sz="2100">
                <a:solidFill>
                  <a:schemeClr val="dk1"/>
                </a:solidFill>
                <a:latin typeface="Titillium Web"/>
                <a:ea typeface="Titillium Web"/>
                <a:cs typeface="Titillium Web"/>
                <a:sym typeface="Titillium Web"/>
              </a:rPr>
              <a:t>Why is this good?</a:t>
            </a:r>
            <a:endParaRPr b="1" sz="2100">
              <a:solidFill>
                <a:schemeClr val="dk1"/>
              </a:solidFill>
              <a:latin typeface="Titillium Web"/>
              <a:ea typeface="Titillium Web"/>
              <a:cs typeface="Titillium Web"/>
              <a:sym typeface="Titillium Web"/>
            </a:endParaRPr>
          </a:p>
          <a:p>
            <a:pPr indent="-361950" lvl="0" marL="457200" rtl="0" algn="l">
              <a:lnSpc>
                <a:spcPct val="115000"/>
              </a:lnSpc>
              <a:spcBef>
                <a:spcPts val="120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Efficient</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Can reroute if network busy</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Reliable</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b="1" lang="en-GB" sz="2100">
                <a:solidFill>
                  <a:schemeClr val="dk1"/>
                </a:solidFill>
                <a:latin typeface="Titillium Web"/>
                <a:ea typeface="Titillium Web"/>
                <a:cs typeface="Titillium Web"/>
                <a:sym typeface="Titillium Web"/>
              </a:rPr>
              <a:t>Why might this be bad?</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2100">
                <a:solidFill>
                  <a:schemeClr val="dk1"/>
                </a:solidFill>
                <a:latin typeface="Titillium Web"/>
                <a:ea typeface="Titillium Web"/>
                <a:cs typeface="Titillium Web"/>
                <a:sym typeface="Titillium Web"/>
              </a:rPr>
              <a:t>Packets arrive out of order BUT TCP fixes this</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b="1" sz="21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5"/>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000">
                <a:solidFill>
                  <a:schemeClr val="dk1"/>
                </a:solidFill>
                <a:latin typeface="Titillium Web"/>
                <a:ea typeface="Titillium Web"/>
                <a:cs typeface="Titillium Web"/>
                <a:sym typeface="Titillium Web"/>
              </a:rPr>
              <a:t>What is it?</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pic>
        <p:nvPicPr>
          <p:cNvPr id="137" name="Google Shape;137;p25"/>
          <p:cNvPicPr preferRelativeResize="0"/>
          <p:nvPr/>
        </p:nvPicPr>
        <p:blipFill>
          <a:blip r:embed="rId4">
            <a:alphaModFix/>
          </a:blip>
          <a:stretch>
            <a:fillRect/>
          </a:stretch>
        </p:blipFill>
        <p:spPr>
          <a:xfrm>
            <a:off x="152400" y="1427675"/>
            <a:ext cx="8908550" cy="356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6"/>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Imagine sending a photo</a:t>
            </a:r>
            <a:endParaRPr b="1" sz="4000">
              <a:solidFill>
                <a:schemeClr val="dk1"/>
              </a:solidFill>
              <a:latin typeface="Titillium Web"/>
              <a:ea typeface="Titillium Web"/>
              <a:cs typeface="Titillium Web"/>
              <a:sym typeface="Titillium Web"/>
            </a:endParaRPr>
          </a:p>
        </p:txBody>
      </p:sp>
      <p:sp>
        <p:nvSpPr>
          <p:cNvPr id="143" name="Google Shape;143;p26"/>
          <p:cNvSpPr txBox="1"/>
          <p:nvPr/>
        </p:nvSpPr>
        <p:spPr>
          <a:xfrm>
            <a:off x="251925" y="944550"/>
            <a:ext cx="2360100" cy="2721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600">
                <a:solidFill>
                  <a:schemeClr val="dk1"/>
                </a:solidFill>
                <a:latin typeface="Titillium Web"/>
                <a:ea typeface="Titillium Web"/>
                <a:cs typeface="Titillium Web"/>
                <a:sym typeface="Titillium Web"/>
              </a:rPr>
              <a:t>Step 1: TCP breaks the file into packets.</a:t>
            </a:r>
            <a:endParaRPr sz="16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1600">
                <a:solidFill>
                  <a:schemeClr val="dk1"/>
                </a:solidFill>
                <a:latin typeface="Titillium Web"/>
                <a:ea typeface="Titillium Web"/>
                <a:cs typeface="Titillium Web"/>
                <a:sym typeface="Titillium Web"/>
              </a:rPr>
              <a:t>Each packet contains</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120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Data</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Sequence number</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Destination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Source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Error-checking info</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7"/>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Imagine sending a photo</a:t>
            </a:r>
            <a:endParaRPr b="1" sz="4000">
              <a:solidFill>
                <a:schemeClr val="dk1"/>
              </a:solidFill>
              <a:latin typeface="Titillium Web"/>
              <a:ea typeface="Titillium Web"/>
              <a:cs typeface="Titillium Web"/>
              <a:sym typeface="Titillium Web"/>
            </a:endParaRPr>
          </a:p>
        </p:txBody>
      </p:sp>
      <p:sp>
        <p:nvSpPr>
          <p:cNvPr id="149" name="Google Shape;149;p27"/>
          <p:cNvSpPr txBox="1"/>
          <p:nvPr/>
        </p:nvSpPr>
        <p:spPr>
          <a:xfrm>
            <a:off x="251925" y="944550"/>
            <a:ext cx="2360100" cy="2721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600">
                <a:solidFill>
                  <a:schemeClr val="dk1"/>
                </a:solidFill>
                <a:latin typeface="Titillium Web"/>
                <a:ea typeface="Titillium Web"/>
                <a:cs typeface="Titillium Web"/>
                <a:sym typeface="Titillium Web"/>
              </a:rPr>
              <a:t>Step 1: TCP breaks the file into packets.</a:t>
            </a:r>
            <a:endParaRPr sz="16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1600">
                <a:solidFill>
                  <a:schemeClr val="dk1"/>
                </a:solidFill>
                <a:latin typeface="Titillium Web"/>
                <a:ea typeface="Titillium Web"/>
                <a:cs typeface="Titillium Web"/>
                <a:sym typeface="Titillium Web"/>
              </a:rPr>
              <a:t>Each packet contains</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120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Data</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Sequence number</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Destination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Source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Error-checking info</a:t>
            </a:r>
            <a:endParaRPr sz="1500"/>
          </a:p>
        </p:txBody>
      </p:sp>
      <p:sp>
        <p:nvSpPr>
          <p:cNvPr id="150" name="Google Shape;150;p27"/>
          <p:cNvSpPr txBox="1"/>
          <p:nvPr/>
        </p:nvSpPr>
        <p:spPr>
          <a:xfrm>
            <a:off x="2848850" y="944550"/>
            <a:ext cx="2360100" cy="1803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Titillium Web"/>
                <a:ea typeface="Titillium Web"/>
                <a:cs typeface="Titillium Web"/>
                <a:sym typeface="Titillium Web"/>
              </a:rPr>
              <a:t>Step 2: IP sends packets across the network</a:t>
            </a:r>
            <a:endParaRPr sz="1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700">
                <a:solidFill>
                  <a:schemeClr val="dk1"/>
                </a:solidFill>
                <a:latin typeface="Titillium Web"/>
                <a:ea typeface="Titillium Web"/>
                <a:cs typeface="Titillium Web"/>
                <a:sym typeface="Titillium Web"/>
              </a:rPr>
              <a:t>Packets may take take different routes</a:t>
            </a:r>
            <a:endParaRPr b="1" sz="1200">
              <a:solidFill>
                <a:schemeClr val="dk1"/>
              </a:solidFill>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8"/>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Imagine sending a photo</a:t>
            </a:r>
            <a:endParaRPr b="1" sz="4000">
              <a:solidFill>
                <a:schemeClr val="dk1"/>
              </a:solidFill>
              <a:latin typeface="Titillium Web"/>
              <a:ea typeface="Titillium Web"/>
              <a:cs typeface="Titillium Web"/>
              <a:sym typeface="Titillium Web"/>
            </a:endParaRPr>
          </a:p>
        </p:txBody>
      </p:sp>
      <p:sp>
        <p:nvSpPr>
          <p:cNvPr id="156" name="Google Shape;156;p28"/>
          <p:cNvSpPr txBox="1"/>
          <p:nvPr/>
        </p:nvSpPr>
        <p:spPr>
          <a:xfrm>
            <a:off x="251925" y="944550"/>
            <a:ext cx="2360100" cy="2721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600">
                <a:solidFill>
                  <a:schemeClr val="dk1"/>
                </a:solidFill>
                <a:latin typeface="Titillium Web"/>
                <a:ea typeface="Titillium Web"/>
                <a:cs typeface="Titillium Web"/>
                <a:sym typeface="Titillium Web"/>
              </a:rPr>
              <a:t>Step 1: TCP breaks the file into packets.</a:t>
            </a:r>
            <a:endParaRPr sz="16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1600">
                <a:solidFill>
                  <a:schemeClr val="dk1"/>
                </a:solidFill>
                <a:latin typeface="Titillium Web"/>
                <a:ea typeface="Titillium Web"/>
                <a:cs typeface="Titillium Web"/>
                <a:sym typeface="Titillium Web"/>
              </a:rPr>
              <a:t>Each packet contains</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120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Data</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Sequence number</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Destination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Source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Error-checking info</a:t>
            </a:r>
            <a:endParaRPr sz="1500"/>
          </a:p>
        </p:txBody>
      </p:sp>
      <p:sp>
        <p:nvSpPr>
          <p:cNvPr id="157" name="Google Shape;157;p28"/>
          <p:cNvSpPr txBox="1"/>
          <p:nvPr/>
        </p:nvSpPr>
        <p:spPr>
          <a:xfrm>
            <a:off x="2848850" y="944550"/>
            <a:ext cx="2360100" cy="1803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Titillium Web"/>
                <a:ea typeface="Titillium Web"/>
                <a:cs typeface="Titillium Web"/>
                <a:sym typeface="Titillium Web"/>
              </a:rPr>
              <a:t>Step 2: IP sends packets across the network</a:t>
            </a:r>
            <a:endParaRPr sz="1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700">
                <a:solidFill>
                  <a:schemeClr val="dk1"/>
                </a:solidFill>
                <a:latin typeface="Titillium Web"/>
                <a:ea typeface="Titillium Web"/>
                <a:cs typeface="Titillium Web"/>
                <a:sym typeface="Titillium Web"/>
              </a:rPr>
              <a:t>Packets may take take different routes</a:t>
            </a:r>
            <a:endParaRPr b="1" sz="1200">
              <a:solidFill>
                <a:schemeClr val="dk1"/>
              </a:solidFill>
              <a:latin typeface="Titillium Web"/>
              <a:ea typeface="Titillium Web"/>
              <a:cs typeface="Titillium Web"/>
              <a:sym typeface="Titillium Web"/>
            </a:endParaRPr>
          </a:p>
        </p:txBody>
      </p:sp>
      <p:sp>
        <p:nvSpPr>
          <p:cNvPr id="158" name="Google Shape;158;p28"/>
          <p:cNvSpPr txBox="1"/>
          <p:nvPr/>
        </p:nvSpPr>
        <p:spPr>
          <a:xfrm>
            <a:off x="5335100" y="944550"/>
            <a:ext cx="2360100" cy="747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1700">
                <a:solidFill>
                  <a:schemeClr val="dk1"/>
                </a:solidFill>
                <a:latin typeface="Titillium Web"/>
                <a:ea typeface="Titillium Web"/>
                <a:cs typeface="Titillium Web"/>
                <a:sym typeface="Titillium Web"/>
              </a:rPr>
              <a:t>Step 3: the </a:t>
            </a:r>
            <a:r>
              <a:rPr b="1" lang="en-GB" sz="1700">
                <a:solidFill>
                  <a:schemeClr val="dk1"/>
                </a:solidFill>
                <a:latin typeface="Titillium Web"/>
                <a:ea typeface="Titillium Web"/>
                <a:cs typeface="Titillium Web"/>
                <a:sym typeface="Titillium Web"/>
              </a:rPr>
              <a:t>receiving</a:t>
            </a:r>
            <a:r>
              <a:rPr b="1" lang="en-GB" sz="1700">
                <a:solidFill>
                  <a:schemeClr val="dk1"/>
                </a:solidFill>
                <a:latin typeface="Titillium Web"/>
                <a:ea typeface="Titillium Web"/>
                <a:cs typeface="Titillium Web"/>
                <a:sym typeface="Titillium Web"/>
              </a:rPr>
              <a:t> device gets packets</a:t>
            </a:r>
            <a:endParaRPr b="1" sz="1200">
              <a:solidFill>
                <a:schemeClr val="dk1"/>
              </a:solidFill>
              <a:latin typeface="Titillium Web"/>
              <a:ea typeface="Titillium Web"/>
              <a:cs typeface="Titillium Web"/>
              <a:sym typeface="Titillium We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9"/>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Imagine sending a photo</a:t>
            </a:r>
            <a:endParaRPr b="1" sz="4000">
              <a:solidFill>
                <a:schemeClr val="dk1"/>
              </a:solidFill>
              <a:latin typeface="Titillium Web"/>
              <a:ea typeface="Titillium Web"/>
              <a:cs typeface="Titillium Web"/>
              <a:sym typeface="Titillium Web"/>
            </a:endParaRPr>
          </a:p>
        </p:txBody>
      </p:sp>
      <p:sp>
        <p:nvSpPr>
          <p:cNvPr id="164" name="Google Shape;164;p29"/>
          <p:cNvSpPr txBox="1"/>
          <p:nvPr/>
        </p:nvSpPr>
        <p:spPr>
          <a:xfrm>
            <a:off x="251925" y="944550"/>
            <a:ext cx="2360100" cy="2721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600">
                <a:solidFill>
                  <a:schemeClr val="dk1"/>
                </a:solidFill>
                <a:latin typeface="Titillium Web"/>
                <a:ea typeface="Titillium Web"/>
                <a:cs typeface="Titillium Web"/>
                <a:sym typeface="Titillium Web"/>
              </a:rPr>
              <a:t>Step 1: TCP breaks the file into packets.</a:t>
            </a:r>
            <a:endParaRPr sz="16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1600">
                <a:solidFill>
                  <a:schemeClr val="dk1"/>
                </a:solidFill>
                <a:latin typeface="Titillium Web"/>
                <a:ea typeface="Titillium Web"/>
                <a:cs typeface="Titillium Web"/>
                <a:sym typeface="Titillium Web"/>
              </a:rPr>
              <a:t>Each packet contains</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120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Data</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Sequence number</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Destination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Source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Error-checking info</a:t>
            </a:r>
            <a:endParaRPr sz="1500"/>
          </a:p>
        </p:txBody>
      </p:sp>
      <p:sp>
        <p:nvSpPr>
          <p:cNvPr id="165" name="Google Shape;165;p29"/>
          <p:cNvSpPr txBox="1"/>
          <p:nvPr/>
        </p:nvSpPr>
        <p:spPr>
          <a:xfrm>
            <a:off x="2848850" y="944550"/>
            <a:ext cx="2360100" cy="1803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Titillium Web"/>
                <a:ea typeface="Titillium Web"/>
                <a:cs typeface="Titillium Web"/>
                <a:sym typeface="Titillium Web"/>
              </a:rPr>
              <a:t>Step 2: IP sends packets across the network</a:t>
            </a:r>
            <a:endParaRPr sz="1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700">
                <a:solidFill>
                  <a:schemeClr val="dk1"/>
                </a:solidFill>
                <a:latin typeface="Titillium Web"/>
                <a:ea typeface="Titillium Web"/>
                <a:cs typeface="Titillium Web"/>
                <a:sym typeface="Titillium Web"/>
              </a:rPr>
              <a:t>Packets may take take different routes</a:t>
            </a:r>
            <a:endParaRPr b="1" sz="1200">
              <a:solidFill>
                <a:schemeClr val="dk1"/>
              </a:solidFill>
              <a:latin typeface="Titillium Web"/>
              <a:ea typeface="Titillium Web"/>
              <a:cs typeface="Titillium Web"/>
              <a:sym typeface="Titillium Web"/>
            </a:endParaRPr>
          </a:p>
        </p:txBody>
      </p:sp>
      <p:sp>
        <p:nvSpPr>
          <p:cNvPr id="166" name="Google Shape;166;p29"/>
          <p:cNvSpPr txBox="1"/>
          <p:nvPr/>
        </p:nvSpPr>
        <p:spPr>
          <a:xfrm>
            <a:off x="5335100" y="944550"/>
            <a:ext cx="2360100" cy="747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1700">
                <a:solidFill>
                  <a:schemeClr val="dk1"/>
                </a:solidFill>
                <a:latin typeface="Titillium Web"/>
                <a:ea typeface="Titillium Web"/>
                <a:cs typeface="Titillium Web"/>
                <a:sym typeface="Titillium Web"/>
              </a:rPr>
              <a:t>Step 3: the receiving device gets packets</a:t>
            </a:r>
            <a:endParaRPr b="1" sz="1200">
              <a:solidFill>
                <a:schemeClr val="dk1"/>
              </a:solidFill>
              <a:latin typeface="Titillium Web"/>
              <a:ea typeface="Titillium Web"/>
              <a:cs typeface="Titillium Web"/>
              <a:sym typeface="Titillium Web"/>
            </a:endParaRPr>
          </a:p>
        </p:txBody>
      </p:sp>
      <p:sp>
        <p:nvSpPr>
          <p:cNvPr id="167" name="Google Shape;167;p29"/>
          <p:cNvSpPr txBox="1"/>
          <p:nvPr/>
        </p:nvSpPr>
        <p:spPr>
          <a:xfrm>
            <a:off x="5335100" y="1931550"/>
            <a:ext cx="2360100" cy="1803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Titillium Web"/>
                <a:ea typeface="Titillium Web"/>
                <a:cs typeface="Titillium Web"/>
                <a:sym typeface="Titillium Web"/>
              </a:rPr>
              <a:t>Step 4: TCP Checks:</a:t>
            </a:r>
            <a:endParaRPr b="1" sz="1700">
              <a:solidFill>
                <a:schemeClr val="dk1"/>
              </a:solidFill>
              <a:latin typeface="Titillium Web"/>
              <a:ea typeface="Titillium Web"/>
              <a:cs typeface="Titillium Web"/>
              <a:sym typeface="Titillium Web"/>
            </a:endParaRPr>
          </a:p>
          <a:p>
            <a:pPr indent="-336550" lvl="0" marL="457200" rtl="0" algn="l">
              <a:lnSpc>
                <a:spcPct val="115000"/>
              </a:lnSpc>
              <a:spcBef>
                <a:spcPts val="1200"/>
              </a:spcBef>
              <a:spcAft>
                <a:spcPts val="0"/>
              </a:spcAft>
              <a:buClr>
                <a:schemeClr val="dk1"/>
              </a:buClr>
              <a:buSzPts val="1700"/>
              <a:buFont typeface="Titillium Web"/>
              <a:buChar char="●"/>
            </a:pPr>
            <a:r>
              <a:rPr lang="en-GB" sz="1700">
                <a:solidFill>
                  <a:schemeClr val="dk1"/>
                </a:solidFill>
                <a:latin typeface="Titillium Web"/>
                <a:ea typeface="Titillium Web"/>
                <a:cs typeface="Titillium Web"/>
                <a:sym typeface="Titillium Web"/>
              </a:rPr>
              <a:t>Are all packets there?</a:t>
            </a:r>
            <a:endParaRPr sz="1700">
              <a:solidFill>
                <a:schemeClr val="dk1"/>
              </a:solidFill>
              <a:latin typeface="Titillium Web"/>
              <a:ea typeface="Titillium Web"/>
              <a:cs typeface="Titillium Web"/>
              <a:sym typeface="Titillium Web"/>
            </a:endParaRPr>
          </a:p>
          <a:p>
            <a:pPr indent="-336550" lvl="0" marL="457200" rtl="0" algn="l">
              <a:lnSpc>
                <a:spcPct val="115000"/>
              </a:lnSpc>
              <a:spcBef>
                <a:spcPts val="0"/>
              </a:spcBef>
              <a:spcAft>
                <a:spcPts val="0"/>
              </a:spcAft>
              <a:buClr>
                <a:schemeClr val="dk1"/>
              </a:buClr>
              <a:buSzPts val="1700"/>
              <a:buFont typeface="Titillium Web"/>
              <a:buChar char="●"/>
            </a:pPr>
            <a:r>
              <a:rPr lang="en-GB" sz="1700">
                <a:solidFill>
                  <a:schemeClr val="dk1"/>
                </a:solidFill>
                <a:latin typeface="Titillium Web"/>
                <a:ea typeface="Titillium Web"/>
                <a:cs typeface="Titillium Web"/>
                <a:sym typeface="Titillium Web"/>
              </a:rPr>
              <a:t>Are they in order?</a:t>
            </a:r>
            <a:endParaRPr sz="1700">
              <a:solidFill>
                <a:schemeClr val="dk1"/>
              </a:solidFill>
              <a:latin typeface="Titillium Web"/>
              <a:ea typeface="Titillium Web"/>
              <a:cs typeface="Titillium Web"/>
              <a:sym typeface="Titillium Web"/>
            </a:endParaRPr>
          </a:p>
          <a:p>
            <a:pPr indent="-336550" lvl="0" marL="457200" rtl="0" algn="l">
              <a:lnSpc>
                <a:spcPct val="115000"/>
              </a:lnSpc>
              <a:spcBef>
                <a:spcPts val="0"/>
              </a:spcBef>
              <a:spcAft>
                <a:spcPts val="0"/>
              </a:spcAft>
              <a:buClr>
                <a:schemeClr val="dk1"/>
              </a:buClr>
              <a:buSzPts val="1700"/>
              <a:buFont typeface="Titillium Web"/>
              <a:buChar char="●"/>
            </a:pPr>
            <a:r>
              <a:rPr lang="en-GB" sz="1700">
                <a:solidFill>
                  <a:schemeClr val="dk1"/>
                </a:solidFill>
                <a:latin typeface="Titillium Web"/>
                <a:ea typeface="Titillium Web"/>
                <a:cs typeface="Titillium Web"/>
                <a:sym typeface="Titillium Web"/>
              </a:rPr>
              <a:t>Are any damaged?</a:t>
            </a:r>
            <a:endParaRPr sz="1700">
              <a:solidFill>
                <a:schemeClr val="dk1"/>
              </a:solidFill>
              <a:latin typeface="Titillium Web"/>
              <a:ea typeface="Titillium Web"/>
              <a:cs typeface="Titillium Web"/>
              <a:sym typeface="Titillium We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30"/>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Imagine sending a photo</a:t>
            </a:r>
            <a:endParaRPr b="1" sz="4000">
              <a:solidFill>
                <a:schemeClr val="dk1"/>
              </a:solidFill>
              <a:latin typeface="Titillium Web"/>
              <a:ea typeface="Titillium Web"/>
              <a:cs typeface="Titillium Web"/>
              <a:sym typeface="Titillium Web"/>
            </a:endParaRPr>
          </a:p>
        </p:txBody>
      </p:sp>
      <p:sp>
        <p:nvSpPr>
          <p:cNvPr id="173" name="Google Shape;173;p30"/>
          <p:cNvSpPr txBox="1"/>
          <p:nvPr/>
        </p:nvSpPr>
        <p:spPr>
          <a:xfrm>
            <a:off x="251925" y="944550"/>
            <a:ext cx="2360100" cy="2721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600">
                <a:solidFill>
                  <a:schemeClr val="dk1"/>
                </a:solidFill>
                <a:latin typeface="Titillium Web"/>
                <a:ea typeface="Titillium Web"/>
                <a:cs typeface="Titillium Web"/>
                <a:sym typeface="Titillium Web"/>
              </a:rPr>
              <a:t>Step 1: TCP breaks the file into packets.</a:t>
            </a:r>
            <a:endParaRPr sz="16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1600">
                <a:solidFill>
                  <a:schemeClr val="dk1"/>
                </a:solidFill>
                <a:latin typeface="Titillium Web"/>
                <a:ea typeface="Titillium Web"/>
                <a:cs typeface="Titillium Web"/>
                <a:sym typeface="Titillium Web"/>
              </a:rPr>
              <a:t>Each packet contains</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120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Data</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Sequence number</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Destination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Source IP</a:t>
            </a:r>
            <a:endParaRPr sz="1600">
              <a:solidFill>
                <a:schemeClr val="dk1"/>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chemeClr val="dk1"/>
              </a:buClr>
              <a:buSzPts val="1600"/>
              <a:buFont typeface="Titillium Web"/>
              <a:buChar char="●"/>
            </a:pPr>
            <a:r>
              <a:rPr lang="en-GB" sz="1600">
                <a:solidFill>
                  <a:schemeClr val="dk1"/>
                </a:solidFill>
                <a:latin typeface="Titillium Web"/>
                <a:ea typeface="Titillium Web"/>
                <a:cs typeface="Titillium Web"/>
                <a:sym typeface="Titillium Web"/>
              </a:rPr>
              <a:t>Error-checking info</a:t>
            </a:r>
            <a:endParaRPr sz="1500"/>
          </a:p>
        </p:txBody>
      </p:sp>
      <p:sp>
        <p:nvSpPr>
          <p:cNvPr id="174" name="Google Shape;174;p30"/>
          <p:cNvSpPr txBox="1"/>
          <p:nvPr/>
        </p:nvSpPr>
        <p:spPr>
          <a:xfrm>
            <a:off x="2848850" y="944550"/>
            <a:ext cx="2360100" cy="1803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Titillium Web"/>
                <a:ea typeface="Titillium Web"/>
                <a:cs typeface="Titillium Web"/>
                <a:sym typeface="Titillium Web"/>
              </a:rPr>
              <a:t>Step 2: IP sends packets across the network</a:t>
            </a:r>
            <a:endParaRPr sz="1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700">
                <a:solidFill>
                  <a:schemeClr val="dk1"/>
                </a:solidFill>
                <a:latin typeface="Titillium Web"/>
                <a:ea typeface="Titillium Web"/>
                <a:cs typeface="Titillium Web"/>
                <a:sym typeface="Titillium Web"/>
              </a:rPr>
              <a:t>Packets may take take different routes</a:t>
            </a:r>
            <a:endParaRPr b="1" sz="1200">
              <a:solidFill>
                <a:schemeClr val="dk1"/>
              </a:solidFill>
              <a:latin typeface="Titillium Web"/>
              <a:ea typeface="Titillium Web"/>
              <a:cs typeface="Titillium Web"/>
              <a:sym typeface="Titillium Web"/>
            </a:endParaRPr>
          </a:p>
        </p:txBody>
      </p:sp>
      <p:sp>
        <p:nvSpPr>
          <p:cNvPr id="175" name="Google Shape;175;p30"/>
          <p:cNvSpPr txBox="1"/>
          <p:nvPr/>
        </p:nvSpPr>
        <p:spPr>
          <a:xfrm>
            <a:off x="5335100" y="944550"/>
            <a:ext cx="2360100" cy="747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1700">
                <a:solidFill>
                  <a:schemeClr val="dk1"/>
                </a:solidFill>
                <a:latin typeface="Titillium Web"/>
                <a:ea typeface="Titillium Web"/>
                <a:cs typeface="Titillium Web"/>
                <a:sym typeface="Titillium Web"/>
              </a:rPr>
              <a:t>Step 3: the receiving device gets packets</a:t>
            </a:r>
            <a:endParaRPr b="1" sz="1200">
              <a:solidFill>
                <a:schemeClr val="dk1"/>
              </a:solidFill>
              <a:latin typeface="Titillium Web"/>
              <a:ea typeface="Titillium Web"/>
              <a:cs typeface="Titillium Web"/>
              <a:sym typeface="Titillium Web"/>
            </a:endParaRPr>
          </a:p>
        </p:txBody>
      </p:sp>
      <p:sp>
        <p:nvSpPr>
          <p:cNvPr id="176" name="Google Shape;176;p30"/>
          <p:cNvSpPr txBox="1"/>
          <p:nvPr/>
        </p:nvSpPr>
        <p:spPr>
          <a:xfrm>
            <a:off x="5335100" y="1931550"/>
            <a:ext cx="2360100" cy="1803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Titillium Web"/>
                <a:ea typeface="Titillium Web"/>
                <a:cs typeface="Titillium Web"/>
                <a:sym typeface="Titillium Web"/>
              </a:rPr>
              <a:t>Step 4: TCP Checks:</a:t>
            </a:r>
            <a:endParaRPr b="1" sz="1700">
              <a:solidFill>
                <a:schemeClr val="dk1"/>
              </a:solidFill>
              <a:latin typeface="Titillium Web"/>
              <a:ea typeface="Titillium Web"/>
              <a:cs typeface="Titillium Web"/>
              <a:sym typeface="Titillium Web"/>
            </a:endParaRPr>
          </a:p>
          <a:p>
            <a:pPr indent="-336550" lvl="0" marL="457200" rtl="0" algn="l">
              <a:lnSpc>
                <a:spcPct val="115000"/>
              </a:lnSpc>
              <a:spcBef>
                <a:spcPts val="1200"/>
              </a:spcBef>
              <a:spcAft>
                <a:spcPts val="0"/>
              </a:spcAft>
              <a:buClr>
                <a:schemeClr val="dk1"/>
              </a:buClr>
              <a:buSzPts val="1700"/>
              <a:buFont typeface="Titillium Web"/>
              <a:buChar char="●"/>
            </a:pPr>
            <a:r>
              <a:rPr lang="en-GB" sz="1700">
                <a:solidFill>
                  <a:schemeClr val="dk1"/>
                </a:solidFill>
                <a:latin typeface="Titillium Web"/>
                <a:ea typeface="Titillium Web"/>
                <a:cs typeface="Titillium Web"/>
                <a:sym typeface="Titillium Web"/>
              </a:rPr>
              <a:t>Are all packets there?</a:t>
            </a:r>
            <a:endParaRPr sz="1700">
              <a:solidFill>
                <a:schemeClr val="dk1"/>
              </a:solidFill>
              <a:latin typeface="Titillium Web"/>
              <a:ea typeface="Titillium Web"/>
              <a:cs typeface="Titillium Web"/>
              <a:sym typeface="Titillium Web"/>
            </a:endParaRPr>
          </a:p>
          <a:p>
            <a:pPr indent="-336550" lvl="0" marL="457200" rtl="0" algn="l">
              <a:lnSpc>
                <a:spcPct val="115000"/>
              </a:lnSpc>
              <a:spcBef>
                <a:spcPts val="0"/>
              </a:spcBef>
              <a:spcAft>
                <a:spcPts val="0"/>
              </a:spcAft>
              <a:buClr>
                <a:schemeClr val="dk1"/>
              </a:buClr>
              <a:buSzPts val="1700"/>
              <a:buFont typeface="Titillium Web"/>
              <a:buChar char="●"/>
            </a:pPr>
            <a:r>
              <a:rPr lang="en-GB" sz="1700">
                <a:solidFill>
                  <a:schemeClr val="dk1"/>
                </a:solidFill>
                <a:latin typeface="Titillium Web"/>
                <a:ea typeface="Titillium Web"/>
                <a:cs typeface="Titillium Web"/>
                <a:sym typeface="Titillium Web"/>
              </a:rPr>
              <a:t>Are they in order?</a:t>
            </a:r>
            <a:endParaRPr sz="1700">
              <a:solidFill>
                <a:schemeClr val="dk1"/>
              </a:solidFill>
              <a:latin typeface="Titillium Web"/>
              <a:ea typeface="Titillium Web"/>
              <a:cs typeface="Titillium Web"/>
              <a:sym typeface="Titillium Web"/>
            </a:endParaRPr>
          </a:p>
          <a:p>
            <a:pPr indent="-336550" lvl="0" marL="457200" rtl="0" algn="l">
              <a:lnSpc>
                <a:spcPct val="115000"/>
              </a:lnSpc>
              <a:spcBef>
                <a:spcPts val="0"/>
              </a:spcBef>
              <a:spcAft>
                <a:spcPts val="0"/>
              </a:spcAft>
              <a:buClr>
                <a:schemeClr val="dk1"/>
              </a:buClr>
              <a:buSzPts val="1700"/>
              <a:buFont typeface="Titillium Web"/>
              <a:buChar char="●"/>
            </a:pPr>
            <a:r>
              <a:rPr lang="en-GB" sz="1700">
                <a:solidFill>
                  <a:schemeClr val="dk1"/>
                </a:solidFill>
                <a:latin typeface="Titillium Web"/>
                <a:ea typeface="Titillium Web"/>
                <a:cs typeface="Titillium Web"/>
                <a:sym typeface="Titillium Web"/>
              </a:rPr>
              <a:t>Are any damaged?</a:t>
            </a:r>
            <a:endParaRPr sz="1700">
              <a:solidFill>
                <a:schemeClr val="dk1"/>
              </a:solidFill>
              <a:latin typeface="Titillium Web"/>
              <a:ea typeface="Titillium Web"/>
              <a:cs typeface="Titillium Web"/>
              <a:sym typeface="Titillium Web"/>
            </a:endParaRPr>
          </a:p>
        </p:txBody>
      </p:sp>
      <p:sp>
        <p:nvSpPr>
          <p:cNvPr id="177" name="Google Shape;177;p30"/>
          <p:cNvSpPr txBox="1"/>
          <p:nvPr/>
        </p:nvSpPr>
        <p:spPr>
          <a:xfrm>
            <a:off x="5335100" y="3975150"/>
            <a:ext cx="2360100" cy="747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1700">
                <a:solidFill>
                  <a:schemeClr val="dk1"/>
                </a:solidFill>
                <a:latin typeface="Titillium Web"/>
                <a:ea typeface="Titillium Web"/>
                <a:cs typeface="Titillium Web"/>
                <a:sym typeface="Titillium Web"/>
              </a:rPr>
              <a:t>Step 5: TCP rebuilds the original file</a:t>
            </a:r>
            <a:endParaRPr sz="1700">
              <a:solidFill>
                <a:schemeClr val="dk1"/>
              </a:solidFill>
              <a:latin typeface="Titillium Web"/>
              <a:ea typeface="Titillium Web"/>
              <a:cs typeface="Titillium Web"/>
              <a:sym typeface="Titillium We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1"/>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sp>
        <p:nvSpPr>
          <p:cNvPr id="183" name="Google Shape;183;p31"/>
          <p:cNvSpPr txBox="1"/>
          <p:nvPr/>
        </p:nvSpPr>
        <p:spPr>
          <a:xfrm>
            <a:off x="474525" y="944550"/>
            <a:ext cx="3000000" cy="100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2100">
                <a:solidFill>
                  <a:schemeClr val="dk1"/>
                </a:solidFill>
              </a:rPr>
              <a:t>Question 1 (2 marks)</a:t>
            </a:r>
            <a:endParaRPr b="1" sz="2100">
              <a:solidFill>
                <a:schemeClr val="dk1"/>
              </a:solidFill>
            </a:endParaRPr>
          </a:p>
          <a:p>
            <a:pPr indent="0" lvl="0" marL="0" rtl="0" algn="l">
              <a:lnSpc>
                <a:spcPct val="115000"/>
              </a:lnSpc>
              <a:spcBef>
                <a:spcPts val="1200"/>
              </a:spcBef>
              <a:spcAft>
                <a:spcPts val="1200"/>
              </a:spcAft>
              <a:buNone/>
            </a:pPr>
            <a:r>
              <a:rPr lang="en-GB" sz="1900">
                <a:solidFill>
                  <a:schemeClr val="dk1"/>
                </a:solidFill>
              </a:rPr>
              <a:t>State the role of IP.</a:t>
            </a:r>
            <a:endParaRPr sz="19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2"/>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sp>
        <p:nvSpPr>
          <p:cNvPr id="189" name="Google Shape;189;p32"/>
          <p:cNvSpPr txBox="1"/>
          <p:nvPr/>
        </p:nvSpPr>
        <p:spPr>
          <a:xfrm>
            <a:off x="474525" y="944550"/>
            <a:ext cx="7612800" cy="224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2700">
                <a:solidFill>
                  <a:schemeClr val="dk1"/>
                </a:solidFill>
              </a:rPr>
              <a:t>Question 1 (2 marks)</a:t>
            </a:r>
            <a:endParaRPr b="1" sz="2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2500">
                <a:solidFill>
                  <a:schemeClr val="dk1"/>
                </a:solidFill>
              </a:rPr>
              <a:t>IP provides addressing and routes packets to the correct destination.</a:t>
            </a:r>
            <a:endParaRPr sz="2500">
              <a:solidFill>
                <a:schemeClr val="dk1"/>
              </a:solidFill>
            </a:endParaRPr>
          </a:p>
          <a:p>
            <a:pPr indent="0" lvl="0" marL="0" rtl="0" algn="l">
              <a:lnSpc>
                <a:spcPct val="115000"/>
              </a:lnSpc>
              <a:spcBef>
                <a:spcPts val="1200"/>
              </a:spcBef>
              <a:spcAft>
                <a:spcPts val="1200"/>
              </a:spcAft>
              <a:buNone/>
            </a:pPr>
            <a:r>
              <a:t/>
            </a:r>
            <a:endParaRPr sz="2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5"/>
          <p:cNvSpPr txBox="1"/>
          <p:nvPr/>
        </p:nvSpPr>
        <p:spPr>
          <a:xfrm>
            <a:off x="298475" y="3537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Quick recall</a:t>
            </a:r>
            <a:endParaRPr b="1" sz="4000">
              <a:solidFill>
                <a:schemeClr val="lt1"/>
              </a:solidFill>
              <a:latin typeface="Titillium Web"/>
              <a:ea typeface="Titillium Web"/>
              <a:cs typeface="Titillium Web"/>
              <a:sym typeface="Titillium Web"/>
            </a:endParaRPr>
          </a:p>
        </p:txBody>
      </p:sp>
      <p:sp>
        <p:nvSpPr>
          <p:cNvPr id="63" name="Google Shape;63;p15"/>
          <p:cNvSpPr txBox="1"/>
          <p:nvPr/>
        </p:nvSpPr>
        <p:spPr>
          <a:xfrm>
            <a:off x="237900" y="4435700"/>
            <a:ext cx="8500800" cy="41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Titillium Web"/>
                <a:ea typeface="Titillium Web"/>
                <a:cs typeface="Titillium Web"/>
                <a:sym typeface="Titillium Web"/>
              </a:rPr>
              <a:t>Application: What is the difference between RAM and cache? (2 marks)</a:t>
            </a:r>
            <a:endParaRPr sz="1800">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sz="1800">
              <a:solidFill>
                <a:schemeClr val="lt1"/>
              </a:solidFill>
            </a:endParaRPr>
          </a:p>
        </p:txBody>
      </p:sp>
      <p:sp>
        <p:nvSpPr>
          <p:cNvPr id="64" name="Google Shape;64;p15"/>
          <p:cNvSpPr txBox="1"/>
          <p:nvPr/>
        </p:nvSpPr>
        <p:spPr>
          <a:xfrm>
            <a:off x="602300" y="1387125"/>
            <a:ext cx="49665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lt1"/>
                </a:solidFill>
                <a:latin typeface="Titillium Web"/>
                <a:ea typeface="Titillium Web"/>
                <a:cs typeface="Titillium Web"/>
                <a:sym typeface="Titillium Web"/>
              </a:rPr>
              <a:t>What does IP stand for?</a:t>
            </a:r>
            <a:endParaRPr sz="2200">
              <a:solidFill>
                <a:schemeClr val="lt1"/>
              </a:solidFill>
              <a:latin typeface="Titillium Web"/>
              <a:ea typeface="Titillium Web"/>
              <a:cs typeface="Titillium Web"/>
              <a:sym typeface="Titillium Web"/>
            </a:endParaRPr>
          </a:p>
          <a:p>
            <a:pPr indent="0" lvl="0" marL="0" rtl="0" algn="l">
              <a:spcBef>
                <a:spcPts val="0"/>
              </a:spcBef>
              <a:spcAft>
                <a:spcPts val="0"/>
              </a:spcAft>
              <a:buNone/>
            </a:pPr>
            <a:r>
              <a:rPr lang="en-GB" sz="2200">
                <a:solidFill>
                  <a:schemeClr val="lt1"/>
                </a:solidFill>
                <a:latin typeface="Titillium Web"/>
                <a:ea typeface="Titillium Web"/>
                <a:cs typeface="Titillium Web"/>
                <a:sym typeface="Titillium Web"/>
              </a:rPr>
              <a:t>What is a packet?</a:t>
            </a:r>
            <a:endParaRPr sz="2200">
              <a:solidFill>
                <a:schemeClr val="lt1"/>
              </a:solidFill>
              <a:latin typeface="Titillium Web"/>
              <a:ea typeface="Titillium Web"/>
              <a:cs typeface="Titillium Web"/>
              <a:sym typeface="Titillium Web"/>
            </a:endParaRPr>
          </a:p>
          <a:p>
            <a:pPr indent="0" lvl="0" marL="0" rtl="0" algn="l">
              <a:spcBef>
                <a:spcPts val="0"/>
              </a:spcBef>
              <a:spcAft>
                <a:spcPts val="0"/>
              </a:spcAft>
              <a:buNone/>
            </a:pPr>
            <a:r>
              <a:rPr lang="en-GB" sz="2200">
                <a:solidFill>
                  <a:schemeClr val="lt1"/>
                </a:solidFill>
                <a:latin typeface="Titillium Web"/>
                <a:ea typeface="Titillium Web"/>
                <a:cs typeface="Titillium Web"/>
                <a:sym typeface="Titillium Web"/>
              </a:rPr>
              <a:t>Why is data split into packets?</a:t>
            </a:r>
            <a:endParaRPr sz="2200">
              <a:solidFill>
                <a:schemeClr val="lt1"/>
              </a:solidFill>
              <a:latin typeface="Titillium Web"/>
              <a:ea typeface="Titillium Web"/>
              <a:cs typeface="Titillium Web"/>
              <a:sym typeface="Titillium Web"/>
            </a:endParaRPr>
          </a:p>
          <a:p>
            <a:pPr indent="0" lvl="0" marL="0" rtl="0" algn="l">
              <a:spcBef>
                <a:spcPts val="0"/>
              </a:spcBef>
              <a:spcAft>
                <a:spcPts val="0"/>
              </a:spcAft>
              <a:buNone/>
            </a:pPr>
            <a:r>
              <a:rPr lang="en-GB" sz="2200">
                <a:solidFill>
                  <a:schemeClr val="lt1"/>
                </a:solidFill>
                <a:latin typeface="Titillium Web"/>
                <a:ea typeface="Titillium Web"/>
                <a:cs typeface="Titillium Web"/>
                <a:sym typeface="Titillium Web"/>
              </a:rPr>
              <a:t>What does TCP stand for?</a:t>
            </a:r>
            <a:endParaRPr sz="2200">
              <a:solidFill>
                <a:schemeClr val="lt1"/>
              </a:solidFill>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3"/>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sp>
        <p:nvSpPr>
          <p:cNvPr id="195" name="Google Shape;195;p33"/>
          <p:cNvSpPr txBox="1"/>
          <p:nvPr/>
        </p:nvSpPr>
        <p:spPr>
          <a:xfrm>
            <a:off x="474525" y="944550"/>
            <a:ext cx="4911600" cy="186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GB" sz="2400">
                <a:solidFill>
                  <a:schemeClr val="dk1"/>
                </a:solidFill>
                <a:latin typeface="Titillium Web"/>
                <a:ea typeface="Titillium Web"/>
                <a:cs typeface="Titillium Web"/>
                <a:sym typeface="Titillium Web"/>
              </a:rPr>
              <a:t>Question 2 (3 marks)</a:t>
            </a:r>
            <a:endParaRPr b="1"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2200">
                <a:solidFill>
                  <a:schemeClr val="dk1"/>
                </a:solidFill>
                <a:latin typeface="Titillium Web"/>
                <a:ea typeface="Titillium Web"/>
                <a:cs typeface="Titillium Web"/>
                <a:sym typeface="Titillium Web"/>
              </a:rPr>
              <a:t>Explain why TCP is important.</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b="1" sz="36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34"/>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sp>
        <p:nvSpPr>
          <p:cNvPr id="201" name="Google Shape;201;p34"/>
          <p:cNvSpPr txBox="1"/>
          <p:nvPr/>
        </p:nvSpPr>
        <p:spPr>
          <a:xfrm>
            <a:off x="474525" y="944550"/>
            <a:ext cx="7612800" cy="268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2700">
                <a:solidFill>
                  <a:schemeClr val="dk1"/>
                </a:solidFill>
                <a:latin typeface="Titillium Web"/>
                <a:ea typeface="Titillium Web"/>
                <a:cs typeface="Titillium Web"/>
                <a:sym typeface="Titillium Web"/>
              </a:rPr>
              <a:t>Question 2 (2 marks)</a:t>
            </a:r>
            <a:endParaRPr b="1" sz="2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2500">
                <a:solidFill>
                  <a:schemeClr val="dk1"/>
                </a:solidFill>
                <a:latin typeface="Titillium Web"/>
                <a:ea typeface="Titillium Web"/>
                <a:cs typeface="Titillium Web"/>
                <a:sym typeface="Titillium Web"/>
              </a:rPr>
              <a:t>TCP ensures data is delivered reliably by splitting data into packets, checking for errors, and reordering packets correctly. </a:t>
            </a:r>
            <a:endParaRPr sz="2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5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5"/>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sp>
        <p:nvSpPr>
          <p:cNvPr id="207" name="Google Shape;207;p35"/>
          <p:cNvSpPr txBox="1"/>
          <p:nvPr/>
        </p:nvSpPr>
        <p:spPr>
          <a:xfrm>
            <a:off x="474525" y="944550"/>
            <a:ext cx="7120200" cy="287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GB" sz="2500">
                <a:solidFill>
                  <a:schemeClr val="dk1"/>
                </a:solidFill>
                <a:latin typeface="Titillium Web"/>
                <a:ea typeface="Titillium Web"/>
                <a:cs typeface="Titillium Web"/>
                <a:sym typeface="Titillium Web"/>
              </a:rPr>
              <a:t>Question 3 (4 marks)</a:t>
            </a:r>
            <a:endParaRPr b="1" sz="2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2300">
                <a:solidFill>
                  <a:schemeClr val="dk1"/>
                </a:solidFill>
                <a:latin typeface="Titillium Web"/>
                <a:ea typeface="Titillium Web"/>
                <a:cs typeface="Titillium Web"/>
                <a:sym typeface="Titillium Web"/>
              </a:rPr>
              <a:t>Explain how TCP/IP sends a file across the internet.</a:t>
            </a:r>
            <a:endParaRPr sz="2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b="1" sz="3600">
              <a:solidFill>
                <a:schemeClr val="dk1"/>
              </a:solidFill>
            </a:endParaRPr>
          </a:p>
          <a:p>
            <a:pPr indent="0" lvl="0" marL="0" rtl="0" algn="l">
              <a:lnSpc>
                <a:spcPct val="115000"/>
              </a:lnSpc>
              <a:spcBef>
                <a:spcPts val="1200"/>
              </a:spcBef>
              <a:spcAft>
                <a:spcPts val="1200"/>
              </a:spcAft>
              <a:buNone/>
            </a:pPr>
            <a:r>
              <a:t/>
            </a:r>
            <a:endParaRPr b="1" sz="4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6"/>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sp>
        <p:nvSpPr>
          <p:cNvPr id="213" name="Google Shape;213;p36"/>
          <p:cNvSpPr txBox="1"/>
          <p:nvPr/>
        </p:nvSpPr>
        <p:spPr>
          <a:xfrm>
            <a:off x="474525" y="944550"/>
            <a:ext cx="7612800" cy="416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2700">
                <a:solidFill>
                  <a:schemeClr val="dk1"/>
                </a:solidFill>
                <a:latin typeface="Titillium Web"/>
                <a:ea typeface="Titillium Web"/>
                <a:cs typeface="Titillium Web"/>
                <a:sym typeface="Titillium Web"/>
              </a:rPr>
              <a:t>Question 3 (4 marks)</a:t>
            </a:r>
            <a:endParaRPr b="1" sz="2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2500">
                <a:solidFill>
                  <a:schemeClr val="dk1"/>
                </a:solidFill>
                <a:latin typeface="Titillium Web"/>
                <a:ea typeface="Titillium Web"/>
                <a:cs typeface="Titillium Web"/>
                <a:sym typeface="Titillium Web"/>
              </a:rPr>
              <a:t>TCP splits the file into packets and numbers them. IP adds addressing information and routes the packets across the network. The packets may travel different routes. TCP checks and reassembles them in the correct order.</a:t>
            </a:r>
            <a:endParaRPr sz="2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500">
              <a:solidFill>
                <a:schemeClr val="dk1"/>
              </a:solidFill>
            </a:endParaRPr>
          </a:p>
          <a:p>
            <a:pPr indent="0" lvl="0" marL="0" rtl="0" algn="l">
              <a:lnSpc>
                <a:spcPct val="115000"/>
              </a:lnSpc>
              <a:spcBef>
                <a:spcPts val="1200"/>
              </a:spcBef>
              <a:spcAft>
                <a:spcPts val="1200"/>
              </a:spcAft>
              <a:buNone/>
            </a:pPr>
            <a:r>
              <a:t/>
            </a:r>
            <a:endParaRPr sz="2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37"/>
          <p:cNvSpPr txBox="1"/>
          <p:nvPr/>
        </p:nvSpPr>
        <p:spPr>
          <a:xfrm>
            <a:off x="334975" y="12947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Quick check in</a:t>
            </a:r>
            <a:endParaRPr b="1" sz="4000">
              <a:solidFill>
                <a:schemeClr val="lt1"/>
              </a:solidFill>
              <a:latin typeface="Titillium Web"/>
              <a:ea typeface="Titillium Web"/>
              <a:cs typeface="Titillium Web"/>
              <a:sym typeface="Titillium Web"/>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38"/>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Recall</a:t>
            </a:r>
            <a:endParaRPr b="1" sz="4000">
              <a:solidFill>
                <a:schemeClr val="dk1"/>
              </a:solidFill>
              <a:latin typeface="Titillium Web"/>
              <a:ea typeface="Titillium Web"/>
              <a:cs typeface="Titillium Web"/>
              <a:sym typeface="Titillium Web"/>
            </a:endParaRPr>
          </a:p>
        </p:txBody>
      </p:sp>
      <p:sp>
        <p:nvSpPr>
          <p:cNvPr id="224" name="Google Shape;224;p38"/>
          <p:cNvSpPr txBox="1"/>
          <p:nvPr/>
        </p:nvSpPr>
        <p:spPr>
          <a:xfrm>
            <a:off x="311125" y="1056325"/>
            <a:ext cx="8435400" cy="321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200">
                <a:solidFill>
                  <a:schemeClr val="dk1"/>
                </a:solidFill>
                <a:latin typeface="Titillium Web"/>
                <a:ea typeface="Titillium Web"/>
                <a:cs typeface="Titillium Web"/>
                <a:sym typeface="Titillium Web"/>
              </a:rPr>
              <a:t>Answer without notes:</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1200"/>
              </a:spcBef>
              <a:spcAft>
                <a:spcPts val="0"/>
              </a:spcAft>
              <a:buClr>
                <a:schemeClr val="dk1"/>
              </a:buClr>
              <a:buSzPts val="2200"/>
              <a:buFont typeface="Titillium Web"/>
              <a:buAutoNum type="arabicPeriod"/>
            </a:pPr>
            <a:r>
              <a:rPr lang="en-GB" sz="2200">
                <a:solidFill>
                  <a:schemeClr val="dk1"/>
                </a:solidFill>
                <a:latin typeface="Titillium Web"/>
                <a:ea typeface="Titillium Web"/>
                <a:cs typeface="Titillium Web"/>
                <a:sym typeface="Titillium Web"/>
              </a:rPr>
              <a:t>Which protocol handles addressing?</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AutoNum type="arabicPeriod"/>
            </a:pPr>
            <a:r>
              <a:rPr lang="en-GB" sz="2200">
                <a:solidFill>
                  <a:schemeClr val="dk1"/>
                </a:solidFill>
                <a:latin typeface="Titillium Web"/>
                <a:ea typeface="Titillium Web"/>
                <a:cs typeface="Titillium Web"/>
                <a:sym typeface="Titillium Web"/>
              </a:rPr>
              <a:t>Which protocol ensures reliability?</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AutoNum type="arabicPeriod"/>
            </a:pPr>
            <a:r>
              <a:rPr lang="en-GB" sz="2200">
                <a:solidFill>
                  <a:schemeClr val="dk1"/>
                </a:solidFill>
                <a:latin typeface="Titillium Web"/>
                <a:ea typeface="Titillium Web"/>
                <a:cs typeface="Titillium Web"/>
                <a:sym typeface="Titillium Web"/>
              </a:rPr>
              <a:t>What is packet switching?</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AutoNum type="arabicPeriod"/>
            </a:pPr>
            <a:r>
              <a:rPr lang="en-GB" sz="2200">
                <a:solidFill>
                  <a:schemeClr val="dk1"/>
                </a:solidFill>
                <a:latin typeface="Titillium Web"/>
                <a:ea typeface="Titillium Web"/>
                <a:cs typeface="Titillium Web"/>
                <a:sym typeface="Titillium Web"/>
              </a:rPr>
              <a:t>Why might packets arrive in the wrong order?</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AutoNum type="arabicPeriod"/>
            </a:pPr>
            <a:r>
              <a:rPr lang="en-GB" sz="2200">
                <a:solidFill>
                  <a:schemeClr val="dk1"/>
                </a:solidFill>
                <a:latin typeface="Titillium Web"/>
                <a:ea typeface="Titillium Web"/>
                <a:cs typeface="Titillium Web"/>
                <a:sym typeface="Titillium Web"/>
              </a:rPr>
              <a:t>Which protocol reorders them?</a:t>
            </a:r>
            <a:endParaRPr sz="22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39"/>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Recall</a:t>
            </a:r>
            <a:endParaRPr b="1" sz="4000">
              <a:solidFill>
                <a:schemeClr val="dk1"/>
              </a:solidFill>
              <a:latin typeface="Titillium Web"/>
              <a:ea typeface="Titillium Web"/>
              <a:cs typeface="Titillium Web"/>
              <a:sym typeface="Titillium Web"/>
            </a:endParaRPr>
          </a:p>
        </p:txBody>
      </p:sp>
      <p:sp>
        <p:nvSpPr>
          <p:cNvPr id="230" name="Google Shape;230;p39"/>
          <p:cNvSpPr txBox="1"/>
          <p:nvPr/>
        </p:nvSpPr>
        <p:spPr>
          <a:xfrm>
            <a:off x="354300" y="1006975"/>
            <a:ext cx="8435400" cy="375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200">
                <a:solidFill>
                  <a:schemeClr val="dk1"/>
                </a:solidFill>
                <a:latin typeface="Titillium Web"/>
                <a:ea typeface="Titillium Web"/>
                <a:cs typeface="Titillium Web"/>
                <a:sym typeface="Titillium Web"/>
              </a:rPr>
              <a:t>Answers:</a:t>
            </a:r>
            <a:endParaRPr sz="2200">
              <a:solidFill>
                <a:schemeClr val="dk1"/>
              </a:solidFill>
              <a:latin typeface="Titillium Web"/>
              <a:ea typeface="Titillium Web"/>
              <a:cs typeface="Titillium Web"/>
              <a:sym typeface="Titillium Web"/>
            </a:endParaRPr>
          </a:p>
          <a:p>
            <a:pPr indent="-298450" lvl="0" marL="457200" rtl="0" algn="l">
              <a:lnSpc>
                <a:spcPct val="115000"/>
              </a:lnSpc>
              <a:spcBef>
                <a:spcPts val="1200"/>
              </a:spcBef>
              <a:spcAft>
                <a:spcPts val="0"/>
              </a:spcAft>
              <a:buClr>
                <a:schemeClr val="dk1"/>
              </a:buClr>
              <a:buSzPts val="1100"/>
              <a:buFont typeface="Titillium Web"/>
              <a:buAutoNum type="arabicPeriod"/>
            </a:pPr>
            <a:r>
              <a:rPr lang="en-GB" sz="2200">
                <a:solidFill>
                  <a:schemeClr val="dk1"/>
                </a:solidFill>
                <a:latin typeface="Titillium Web"/>
                <a:ea typeface="Titillium Web"/>
                <a:cs typeface="Titillium Web"/>
                <a:sym typeface="Titillium Web"/>
              </a:rPr>
              <a:t>IP</a:t>
            </a:r>
            <a:endParaRPr sz="2200">
              <a:solidFill>
                <a:schemeClr val="dk1"/>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chemeClr val="dk1"/>
              </a:buClr>
              <a:buSzPts val="1100"/>
              <a:buFont typeface="Titillium Web"/>
              <a:buAutoNum type="arabicPeriod"/>
            </a:pPr>
            <a:r>
              <a:rPr lang="en-GB" sz="2200">
                <a:solidFill>
                  <a:schemeClr val="dk1"/>
                </a:solidFill>
                <a:latin typeface="Titillium Web"/>
                <a:ea typeface="Titillium Web"/>
                <a:cs typeface="Titillium Web"/>
                <a:sym typeface="Titillium Web"/>
              </a:rPr>
              <a:t>TCP</a:t>
            </a:r>
            <a:endParaRPr sz="2200">
              <a:solidFill>
                <a:schemeClr val="dk1"/>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chemeClr val="dk1"/>
              </a:buClr>
              <a:buSzPts val="1100"/>
              <a:buFont typeface="Titillium Web"/>
              <a:buAutoNum type="arabicPeriod"/>
            </a:pPr>
            <a:r>
              <a:rPr lang="en-GB" sz="2200">
                <a:solidFill>
                  <a:schemeClr val="dk1"/>
                </a:solidFill>
                <a:latin typeface="Titillium Web"/>
                <a:ea typeface="Titillium Web"/>
                <a:cs typeface="Titillium Web"/>
                <a:sym typeface="Titillium Web"/>
              </a:rPr>
              <a:t>Sending data in chunks/packets</a:t>
            </a:r>
            <a:endParaRPr sz="2200">
              <a:solidFill>
                <a:schemeClr val="dk1"/>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chemeClr val="dk1"/>
              </a:buClr>
              <a:buSzPts val="1100"/>
              <a:buFont typeface="Titillium Web"/>
              <a:buAutoNum type="arabicPeriod"/>
            </a:pPr>
            <a:r>
              <a:rPr lang="en-GB" sz="2200">
                <a:solidFill>
                  <a:schemeClr val="dk1"/>
                </a:solidFill>
                <a:latin typeface="Titillium Web"/>
                <a:ea typeface="Titillium Web"/>
                <a:cs typeface="Titillium Web"/>
                <a:sym typeface="Titillium Web"/>
              </a:rPr>
              <a:t>Different routes</a:t>
            </a:r>
            <a:endParaRPr sz="2200">
              <a:solidFill>
                <a:schemeClr val="dk1"/>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chemeClr val="dk1"/>
              </a:buClr>
              <a:buSzPts val="1100"/>
              <a:buFont typeface="Titillium Web"/>
              <a:buAutoNum type="arabicPeriod"/>
            </a:pPr>
            <a:r>
              <a:rPr lang="en-GB" sz="2200">
                <a:solidFill>
                  <a:schemeClr val="dk1"/>
                </a:solidFill>
                <a:latin typeface="Titillium Web"/>
                <a:ea typeface="Titillium Web"/>
                <a:cs typeface="Titillium Web"/>
                <a:sym typeface="Titillium Web"/>
              </a:rPr>
              <a:t>TCP</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200">
              <a:solidFill>
                <a:schemeClr val="dk1"/>
              </a:solidFill>
            </a:endParaRPr>
          </a:p>
          <a:p>
            <a:pPr indent="0" lvl="0" marL="0" rtl="0" algn="l">
              <a:spcBef>
                <a:spcPts val="1200"/>
              </a:spcBef>
              <a:spcAft>
                <a:spcPts val="0"/>
              </a:spcAft>
              <a:buNone/>
            </a:pPr>
            <a:r>
              <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pSp>
        <p:nvGrpSpPr>
          <p:cNvPr id="235" name="Google Shape;235;p40"/>
          <p:cNvGrpSpPr/>
          <p:nvPr/>
        </p:nvGrpSpPr>
        <p:grpSpPr>
          <a:xfrm>
            <a:off x="0" y="-154305"/>
            <a:ext cx="9144075" cy="102870"/>
            <a:chOff x="0" y="-205740"/>
            <a:chExt cx="12192100" cy="137160"/>
          </a:xfrm>
        </p:grpSpPr>
        <p:sp>
          <p:nvSpPr>
            <p:cNvPr id="236" name="Google Shape;236;p40"/>
            <p:cNvSpPr/>
            <p:nvPr/>
          </p:nvSpPr>
          <p:spPr>
            <a:xfrm>
              <a:off x="11861800" y="-20574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sp>
          <p:nvSpPr>
            <p:cNvPr id="237" name="Google Shape;237;p40"/>
            <p:cNvSpPr/>
            <p:nvPr/>
          </p:nvSpPr>
          <p:spPr>
            <a:xfrm>
              <a:off x="0" y="-20574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cxnSp>
          <p:nvCxnSpPr>
            <p:cNvPr id="238" name="Google Shape;238;p40"/>
            <p:cNvCxnSpPr/>
            <p:nvPr/>
          </p:nvCxnSpPr>
          <p:spPr>
            <a:xfrm rot="10800000">
              <a:off x="11861800" y="-205680"/>
              <a:ext cx="0" cy="137100"/>
            </a:xfrm>
            <a:prstGeom prst="straightConnector1">
              <a:avLst/>
            </a:prstGeom>
            <a:noFill/>
            <a:ln cap="flat" cmpd="sng" w="14300">
              <a:solidFill>
                <a:srgbClr val="507867"/>
              </a:solidFill>
              <a:prstDash val="solid"/>
              <a:round/>
              <a:headEnd len="sm" w="sm" type="none"/>
              <a:tailEnd len="sm" w="sm" type="none"/>
            </a:ln>
          </p:spPr>
        </p:cxnSp>
        <p:cxnSp>
          <p:nvCxnSpPr>
            <p:cNvPr id="239" name="Google Shape;239;p40"/>
            <p:cNvCxnSpPr/>
            <p:nvPr/>
          </p:nvCxnSpPr>
          <p:spPr>
            <a:xfrm rot="10800000">
              <a:off x="330200" y="-205680"/>
              <a:ext cx="0" cy="137100"/>
            </a:xfrm>
            <a:prstGeom prst="straightConnector1">
              <a:avLst/>
            </a:prstGeom>
            <a:noFill/>
            <a:ln cap="flat" cmpd="sng" w="14300">
              <a:solidFill>
                <a:srgbClr val="507867"/>
              </a:solidFill>
              <a:prstDash val="solid"/>
              <a:round/>
              <a:headEnd len="sm" w="sm" type="none"/>
              <a:tailEnd len="sm" w="sm" type="none"/>
            </a:ln>
          </p:spPr>
        </p:cxnSp>
      </p:grpSp>
      <p:sp>
        <p:nvSpPr>
          <p:cNvPr id="240" name="Google Shape;240;p40"/>
          <p:cNvSpPr/>
          <p:nvPr/>
        </p:nvSpPr>
        <p:spPr>
          <a:xfrm>
            <a:off x="-7218" y="1"/>
            <a:ext cx="9151200" cy="5143500"/>
          </a:xfrm>
          <a:prstGeom prst="frame">
            <a:avLst>
              <a:gd fmla="val 3313" name="adj1"/>
            </a:avLst>
          </a:prstGeom>
          <a:solidFill>
            <a:schemeClr val="lt1"/>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Titillium Web"/>
              <a:ea typeface="Titillium Web"/>
              <a:cs typeface="Titillium Web"/>
              <a:sym typeface="Titillium Web"/>
            </a:endParaRPr>
          </a:p>
        </p:txBody>
      </p:sp>
      <p:pic>
        <p:nvPicPr>
          <p:cNvPr descr="A group of people sitting on a couch&#10;&#10;Description automatically generated" id="241" name="Google Shape;241;p40"/>
          <p:cNvPicPr preferRelativeResize="0"/>
          <p:nvPr/>
        </p:nvPicPr>
        <p:blipFill rotWithShape="1">
          <a:blip r:embed="rId3">
            <a:alphaModFix/>
          </a:blip>
          <a:srcRect b="0" l="0" r="0" t="0"/>
          <a:stretch/>
        </p:blipFill>
        <p:spPr>
          <a:xfrm>
            <a:off x="110231" y="92676"/>
            <a:ext cx="4113428" cy="2737833"/>
          </a:xfrm>
          <a:prstGeom prst="rect">
            <a:avLst/>
          </a:prstGeom>
          <a:noFill/>
          <a:ln cap="flat" cmpd="sng" w="57150">
            <a:solidFill>
              <a:schemeClr val="lt1"/>
            </a:solidFill>
            <a:prstDash val="solid"/>
            <a:round/>
            <a:headEnd len="sm" w="sm" type="none"/>
            <a:tailEnd len="sm" w="sm" type="none"/>
          </a:ln>
        </p:spPr>
      </p:pic>
      <p:pic>
        <p:nvPicPr>
          <p:cNvPr descr="A person standing in front of a classroom&#10;&#10;Description automatically generated" id="242" name="Google Shape;242;p40"/>
          <p:cNvPicPr preferRelativeResize="0"/>
          <p:nvPr/>
        </p:nvPicPr>
        <p:blipFill rotWithShape="1">
          <a:blip r:embed="rId4">
            <a:alphaModFix/>
          </a:blip>
          <a:srcRect b="0" l="0" r="0" t="0"/>
          <a:stretch/>
        </p:blipFill>
        <p:spPr>
          <a:xfrm>
            <a:off x="3482314" y="2729084"/>
            <a:ext cx="5515423" cy="2366596"/>
          </a:xfrm>
          <a:prstGeom prst="rect">
            <a:avLst/>
          </a:prstGeom>
          <a:noFill/>
          <a:ln cap="flat" cmpd="sng" w="57150">
            <a:solidFill>
              <a:schemeClr val="lt1"/>
            </a:solidFill>
            <a:prstDash val="solid"/>
            <a:round/>
            <a:headEnd len="sm" w="sm" type="none"/>
            <a:tailEnd len="sm" w="sm" type="none"/>
          </a:ln>
        </p:spPr>
      </p:pic>
      <p:pic>
        <p:nvPicPr>
          <p:cNvPr id="243" name="Google Shape;243;p40"/>
          <p:cNvPicPr preferRelativeResize="0"/>
          <p:nvPr/>
        </p:nvPicPr>
        <p:blipFill rotWithShape="1">
          <a:blip r:embed="rId5">
            <a:alphaModFix/>
          </a:blip>
          <a:srcRect b="0" l="0" r="0" t="0"/>
          <a:stretch/>
        </p:blipFill>
        <p:spPr>
          <a:xfrm>
            <a:off x="4259691" y="69591"/>
            <a:ext cx="4774079" cy="2605491"/>
          </a:xfrm>
          <a:prstGeom prst="rect">
            <a:avLst/>
          </a:prstGeom>
          <a:noFill/>
          <a:ln cap="flat" cmpd="sng" w="57150">
            <a:solidFill>
              <a:schemeClr val="lt1"/>
            </a:solidFill>
            <a:prstDash val="solid"/>
            <a:round/>
            <a:headEnd len="sm" w="sm" type="none"/>
            <a:tailEnd len="sm" w="sm" type="none"/>
          </a:ln>
        </p:spPr>
      </p:pic>
      <p:pic>
        <p:nvPicPr>
          <p:cNvPr id="244" name="Google Shape;244;p40"/>
          <p:cNvPicPr preferRelativeResize="0"/>
          <p:nvPr/>
        </p:nvPicPr>
        <p:blipFill rotWithShape="1">
          <a:blip r:embed="rId6">
            <a:alphaModFix/>
          </a:blip>
          <a:srcRect b="0" l="0" r="0" t="0"/>
          <a:stretch/>
        </p:blipFill>
        <p:spPr>
          <a:xfrm>
            <a:off x="146263" y="2729083"/>
            <a:ext cx="3478680" cy="2315161"/>
          </a:xfrm>
          <a:prstGeom prst="rect">
            <a:avLst/>
          </a:prstGeom>
          <a:noFill/>
          <a:ln cap="flat" cmpd="sng" w="57150">
            <a:solidFill>
              <a:schemeClr val="lt1"/>
            </a:solidFill>
            <a:prstDash val="solid"/>
            <a:round/>
            <a:headEnd len="sm" w="sm" type="none"/>
            <a:tailEnd len="sm" w="sm" type="none"/>
          </a:ln>
        </p:spPr>
      </p:pic>
      <p:sp>
        <p:nvSpPr>
          <p:cNvPr id="245" name="Google Shape;245;p40"/>
          <p:cNvSpPr txBox="1"/>
          <p:nvPr/>
        </p:nvSpPr>
        <p:spPr>
          <a:xfrm>
            <a:off x="3188400" y="2384100"/>
            <a:ext cx="2164500" cy="446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latin typeface="Titillium Web"/>
                <a:ea typeface="Titillium Web"/>
                <a:cs typeface="Titillium Web"/>
                <a:sym typeface="Titillium Web"/>
              </a:rPr>
              <a:t>Any questions? </a:t>
            </a:r>
            <a:endParaRPr b="1" sz="1700">
              <a:latin typeface="Titillium Web"/>
              <a:ea typeface="Titillium Web"/>
              <a:cs typeface="Titillium Web"/>
              <a:sym typeface="Titillium Web"/>
            </a:endParaRPr>
          </a:p>
        </p:txBody>
      </p:sp>
      <p:pic>
        <p:nvPicPr>
          <p:cNvPr id="246" name="Google Shape;246;p40" title="NCDS_LOGO_RGB_01.png"/>
          <p:cNvPicPr preferRelativeResize="0"/>
          <p:nvPr/>
        </p:nvPicPr>
        <p:blipFill>
          <a:blip r:embed="rId7">
            <a:alphaModFix/>
          </a:blip>
          <a:stretch>
            <a:fillRect/>
          </a:stretch>
        </p:blipFill>
        <p:spPr>
          <a:xfrm>
            <a:off x="8252325" y="24275"/>
            <a:ext cx="855974" cy="856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1"/>
          <p:cNvPicPr preferRelativeResize="0"/>
          <p:nvPr/>
        </p:nvPicPr>
        <p:blipFill>
          <a:blip r:embed="rId3">
            <a:alphaModFix/>
          </a:blip>
          <a:stretch>
            <a:fillRect/>
          </a:stretch>
        </p:blipFill>
        <p:spPr>
          <a:xfrm>
            <a:off x="1126263" y="105750"/>
            <a:ext cx="6891483" cy="4838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5" name="Shape 255"/>
        <p:cNvGrpSpPr/>
        <p:nvPr/>
      </p:nvGrpSpPr>
      <p:grpSpPr>
        <a:xfrm>
          <a:off x="0" y="0"/>
          <a:ext cx="0" cy="0"/>
          <a:chOff x="0" y="0"/>
          <a:chExt cx="0" cy="0"/>
        </a:xfrm>
      </p:grpSpPr>
      <p:pic>
        <p:nvPicPr>
          <p:cNvPr id="256" name="Google Shape;256;p42"/>
          <p:cNvPicPr preferRelativeResize="0"/>
          <p:nvPr/>
        </p:nvPicPr>
        <p:blipFill rotWithShape="1">
          <a:blip r:embed="rId3">
            <a:alphaModFix/>
          </a:blip>
          <a:srcRect b="43356" l="0" r="0" t="34327"/>
          <a:stretch/>
        </p:blipFill>
        <p:spPr>
          <a:xfrm>
            <a:off x="1781750" y="4667800"/>
            <a:ext cx="5580498" cy="296750"/>
          </a:xfrm>
          <a:prstGeom prst="rect">
            <a:avLst/>
          </a:prstGeom>
          <a:noFill/>
          <a:ln>
            <a:noFill/>
          </a:ln>
        </p:spPr>
      </p:pic>
      <p:grpSp>
        <p:nvGrpSpPr>
          <p:cNvPr id="257" name="Google Shape;257;p42"/>
          <p:cNvGrpSpPr/>
          <p:nvPr/>
        </p:nvGrpSpPr>
        <p:grpSpPr>
          <a:xfrm>
            <a:off x="905700" y="1240200"/>
            <a:ext cx="7332600" cy="2365625"/>
            <a:chOff x="905700" y="1240200"/>
            <a:chExt cx="7332600" cy="2365625"/>
          </a:xfrm>
        </p:grpSpPr>
        <p:pic>
          <p:nvPicPr>
            <p:cNvPr id="258" name="Google Shape;258;p42"/>
            <p:cNvPicPr preferRelativeResize="0"/>
            <p:nvPr/>
          </p:nvPicPr>
          <p:blipFill>
            <a:blip r:embed="rId4">
              <a:alphaModFix/>
            </a:blip>
            <a:stretch>
              <a:fillRect/>
            </a:stretch>
          </p:blipFill>
          <p:spPr>
            <a:xfrm>
              <a:off x="3936451" y="1240200"/>
              <a:ext cx="1271101" cy="1271101"/>
            </a:xfrm>
            <a:prstGeom prst="rect">
              <a:avLst/>
            </a:prstGeom>
            <a:noFill/>
            <a:ln>
              <a:noFill/>
            </a:ln>
          </p:spPr>
        </p:pic>
        <p:sp>
          <p:nvSpPr>
            <p:cNvPr id="259" name="Google Shape;259;p42"/>
            <p:cNvSpPr txBox="1"/>
            <p:nvPr/>
          </p:nvSpPr>
          <p:spPr>
            <a:xfrm>
              <a:off x="905700" y="3015125"/>
              <a:ext cx="7332600" cy="590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2400">
                  <a:solidFill>
                    <a:srgbClr val="FFFFFF"/>
                  </a:solidFill>
                  <a:latin typeface="Titillium Web"/>
                  <a:ea typeface="Titillium Web"/>
                  <a:cs typeface="Titillium Web"/>
                  <a:sym typeface="Titillium Web"/>
                </a:rPr>
                <a:t>Ada, the National College for Digital Skills</a:t>
              </a:r>
              <a:endParaRPr sz="2400">
                <a:solidFill>
                  <a:srgbClr val="FFFFFF"/>
                </a:solidFill>
                <a:latin typeface="Titillium Web"/>
                <a:ea typeface="Titillium Web"/>
                <a:cs typeface="Titillium Web"/>
                <a:sym typeface="Titillium Web"/>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6"/>
          <p:cNvSpPr txBox="1"/>
          <p:nvPr/>
        </p:nvSpPr>
        <p:spPr>
          <a:xfrm>
            <a:off x="84625" y="127525"/>
            <a:ext cx="89412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latin typeface="Titillium Web"/>
                <a:ea typeface="Titillium Web"/>
                <a:cs typeface="Titillium Web"/>
                <a:sym typeface="Titillium Web"/>
              </a:rPr>
              <a:t>TCP/IP and Packet Switching - Revision with Ada</a:t>
            </a:r>
            <a:endParaRPr b="1" sz="1800">
              <a:solidFill>
                <a:srgbClr val="000000"/>
              </a:solidFill>
              <a:latin typeface="Titillium Web"/>
              <a:ea typeface="Titillium Web"/>
              <a:cs typeface="Titillium Web"/>
              <a:sym typeface="Titillium Web"/>
            </a:endParaRPr>
          </a:p>
        </p:txBody>
      </p:sp>
      <p:pic>
        <p:nvPicPr>
          <p:cNvPr id="70" name="Google Shape;70;p16"/>
          <p:cNvPicPr preferRelativeResize="0"/>
          <p:nvPr/>
        </p:nvPicPr>
        <p:blipFill>
          <a:blip r:embed="rId3">
            <a:alphaModFix/>
          </a:blip>
          <a:stretch>
            <a:fillRect/>
          </a:stretch>
        </p:blipFill>
        <p:spPr>
          <a:xfrm>
            <a:off x="8202099" y="127525"/>
            <a:ext cx="720000" cy="720000"/>
          </a:xfrm>
          <a:prstGeom prst="rect">
            <a:avLst/>
          </a:prstGeom>
          <a:noFill/>
          <a:ln>
            <a:noFill/>
          </a:ln>
        </p:spPr>
      </p:pic>
      <p:sp>
        <p:nvSpPr>
          <p:cNvPr id="71" name="Google Shape;71;p16"/>
          <p:cNvSpPr txBox="1"/>
          <p:nvPr/>
        </p:nvSpPr>
        <p:spPr>
          <a:xfrm>
            <a:off x="182326" y="656350"/>
            <a:ext cx="2589300" cy="156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Quick recall</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What does IP stand for?</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What is a packet?</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Why is data split into packets?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What does TCP stand for?</a:t>
            </a:r>
            <a:endParaRPr sz="1000">
              <a:solidFill>
                <a:schemeClr val="dk1"/>
              </a:solidFill>
              <a:latin typeface="Titillium Web"/>
              <a:ea typeface="Titillium Web"/>
              <a:cs typeface="Titillium Web"/>
              <a:sym typeface="Titillium Web"/>
            </a:endParaRPr>
          </a:p>
        </p:txBody>
      </p:sp>
      <p:sp>
        <p:nvSpPr>
          <p:cNvPr id="72" name="Google Shape;72;p16"/>
          <p:cNvSpPr txBox="1"/>
          <p:nvPr/>
        </p:nvSpPr>
        <p:spPr>
          <a:xfrm>
            <a:off x="182326" y="2347975"/>
            <a:ext cx="2589300" cy="800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IP - what is it?</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p:txBody>
      </p:sp>
      <p:sp>
        <p:nvSpPr>
          <p:cNvPr id="73" name="Google Shape;73;p16"/>
          <p:cNvSpPr txBox="1"/>
          <p:nvPr/>
        </p:nvSpPr>
        <p:spPr>
          <a:xfrm>
            <a:off x="1591226" y="3530500"/>
            <a:ext cx="1318800" cy="156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Job</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p:txBody>
      </p:sp>
      <p:sp>
        <p:nvSpPr>
          <p:cNvPr id="74" name="Google Shape;74;p16"/>
          <p:cNvSpPr txBox="1"/>
          <p:nvPr/>
        </p:nvSpPr>
        <p:spPr>
          <a:xfrm>
            <a:off x="72201" y="3530500"/>
            <a:ext cx="1318800" cy="156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Job</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p:txBody>
      </p:sp>
      <p:cxnSp>
        <p:nvCxnSpPr>
          <p:cNvPr id="75" name="Google Shape;75;p16"/>
          <p:cNvCxnSpPr>
            <a:stCxn id="72" idx="2"/>
            <a:endCxn id="74" idx="0"/>
          </p:cNvCxnSpPr>
          <p:nvPr/>
        </p:nvCxnSpPr>
        <p:spPr>
          <a:xfrm flipH="1">
            <a:off x="731476" y="3148375"/>
            <a:ext cx="745500" cy="382200"/>
          </a:xfrm>
          <a:prstGeom prst="straightConnector1">
            <a:avLst/>
          </a:prstGeom>
          <a:noFill/>
          <a:ln cap="flat" cmpd="sng" w="9525">
            <a:solidFill>
              <a:schemeClr val="dk2"/>
            </a:solidFill>
            <a:prstDash val="solid"/>
            <a:round/>
            <a:headEnd len="med" w="med" type="none"/>
            <a:tailEnd len="med" w="med" type="none"/>
          </a:ln>
        </p:spPr>
      </p:cxnSp>
      <p:cxnSp>
        <p:nvCxnSpPr>
          <p:cNvPr id="76" name="Google Shape;76;p16"/>
          <p:cNvCxnSpPr>
            <a:stCxn id="72" idx="2"/>
            <a:endCxn id="73" idx="0"/>
          </p:cNvCxnSpPr>
          <p:nvPr/>
        </p:nvCxnSpPr>
        <p:spPr>
          <a:xfrm>
            <a:off x="1476976" y="3148375"/>
            <a:ext cx="773700" cy="382200"/>
          </a:xfrm>
          <a:prstGeom prst="straightConnector1">
            <a:avLst/>
          </a:prstGeom>
          <a:noFill/>
          <a:ln cap="flat" cmpd="sng" w="9525">
            <a:solidFill>
              <a:schemeClr val="dk2"/>
            </a:solidFill>
            <a:prstDash val="solid"/>
            <a:round/>
            <a:headEnd len="med" w="med" type="none"/>
            <a:tailEnd len="med" w="med" type="none"/>
          </a:ln>
        </p:spPr>
      </p:cxnSp>
      <p:sp>
        <p:nvSpPr>
          <p:cNvPr id="77" name="Google Shape;77;p16"/>
          <p:cNvSpPr txBox="1"/>
          <p:nvPr/>
        </p:nvSpPr>
        <p:spPr>
          <a:xfrm>
            <a:off x="2826075" y="656350"/>
            <a:ext cx="2840100" cy="33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292100" lvl="0" marL="457200" rtl="0" algn="l">
              <a:spcBef>
                <a:spcPts val="0"/>
              </a:spcBef>
              <a:spcAft>
                <a:spcPts val="0"/>
              </a:spcAft>
              <a:buClr>
                <a:schemeClr val="dk1"/>
              </a:buClr>
              <a:buSzPts val="1000"/>
              <a:buFont typeface="Titillium Web"/>
              <a:buAutoNum type="arabicPeriod"/>
            </a:pPr>
            <a:r>
              <a:rPr b="1" lang="en-GB" sz="1000">
                <a:solidFill>
                  <a:schemeClr val="dk1"/>
                </a:solidFill>
                <a:latin typeface="Titillium Web"/>
                <a:ea typeface="Titillium Web"/>
                <a:cs typeface="Titillium Web"/>
                <a:sym typeface="Titillium Web"/>
              </a:rPr>
              <a:t>Splits data into packets</a:t>
            </a:r>
            <a:endParaRPr sz="1000">
              <a:solidFill>
                <a:schemeClr val="dk1"/>
              </a:solidFill>
              <a:latin typeface="Titillium Web"/>
              <a:ea typeface="Titillium Web"/>
              <a:cs typeface="Titillium Web"/>
              <a:sym typeface="Titillium Web"/>
            </a:endParaRPr>
          </a:p>
        </p:txBody>
      </p:sp>
      <p:sp>
        <p:nvSpPr>
          <p:cNvPr id="78" name="Google Shape;78;p16"/>
          <p:cNvSpPr txBox="1"/>
          <p:nvPr/>
        </p:nvSpPr>
        <p:spPr>
          <a:xfrm>
            <a:off x="2837190" y="1087981"/>
            <a:ext cx="2840100" cy="49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HEADER</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p:txBody>
      </p:sp>
      <p:sp>
        <p:nvSpPr>
          <p:cNvPr id="79" name="Google Shape;79;p16"/>
          <p:cNvSpPr txBox="1"/>
          <p:nvPr/>
        </p:nvSpPr>
        <p:spPr>
          <a:xfrm>
            <a:off x="2837190" y="1702303"/>
            <a:ext cx="2840100" cy="49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PAYLOAD</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p:txBody>
      </p:sp>
      <p:sp>
        <p:nvSpPr>
          <p:cNvPr id="80" name="Google Shape;80;p16"/>
          <p:cNvSpPr txBox="1"/>
          <p:nvPr/>
        </p:nvSpPr>
        <p:spPr>
          <a:xfrm>
            <a:off x="2837190" y="2316626"/>
            <a:ext cx="2840100" cy="492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FOOTER</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p:txBody>
      </p:sp>
      <p:sp>
        <p:nvSpPr>
          <p:cNvPr id="81" name="Google Shape;81;p16"/>
          <p:cNvSpPr txBox="1"/>
          <p:nvPr/>
        </p:nvSpPr>
        <p:spPr>
          <a:xfrm>
            <a:off x="2837190" y="2927600"/>
            <a:ext cx="2840100" cy="33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2. Assembling</a:t>
            </a:r>
            <a:endParaRPr sz="1000">
              <a:solidFill>
                <a:schemeClr val="dk1"/>
              </a:solidFill>
              <a:latin typeface="Titillium Web"/>
              <a:ea typeface="Titillium Web"/>
              <a:cs typeface="Titillium Web"/>
              <a:sym typeface="Titillium Web"/>
            </a:endParaRPr>
          </a:p>
        </p:txBody>
      </p:sp>
      <p:pic>
        <p:nvPicPr>
          <p:cNvPr id="82" name="Google Shape;82;p16"/>
          <p:cNvPicPr preferRelativeResize="0"/>
          <p:nvPr/>
        </p:nvPicPr>
        <p:blipFill>
          <a:blip r:embed="rId4">
            <a:alphaModFix/>
          </a:blip>
          <a:stretch>
            <a:fillRect/>
          </a:stretch>
        </p:blipFill>
        <p:spPr>
          <a:xfrm>
            <a:off x="5901525" y="3365500"/>
            <a:ext cx="3124300" cy="1789369"/>
          </a:xfrm>
          <a:prstGeom prst="rect">
            <a:avLst/>
          </a:prstGeom>
          <a:noFill/>
          <a:ln>
            <a:noFill/>
          </a:ln>
        </p:spPr>
      </p:pic>
      <p:graphicFrame>
        <p:nvGraphicFramePr>
          <p:cNvPr id="83" name="Google Shape;83;p16"/>
          <p:cNvGraphicFramePr/>
          <p:nvPr/>
        </p:nvGraphicFramePr>
        <p:xfrm>
          <a:off x="5901525" y="1087975"/>
          <a:ext cx="3000000" cy="3000000"/>
        </p:xfrm>
        <a:graphic>
          <a:graphicData uri="http://schemas.openxmlformats.org/drawingml/2006/table">
            <a:tbl>
              <a:tblPr>
                <a:noFill/>
                <a:tableStyleId>{A4474814-A820-4564-9B62-6412814B01D3}</a:tableStyleId>
              </a:tblPr>
              <a:tblGrid>
                <a:gridCol w="1315125"/>
                <a:gridCol w="1859425"/>
              </a:tblGrid>
              <a:tr h="382250">
                <a:tc>
                  <a:txBody>
                    <a:bodyPr/>
                    <a:lstStyle/>
                    <a:p>
                      <a:pPr indent="0" lvl="0" marL="0" rtl="0" algn="l">
                        <a:lnSpc>
                          <a:spcPct val="115000"/>
                        </a:lnSpc>
                        <a:spcBef>
                          <a:spcPts val="1200"/>
                        </a:spcBef>
                        <a:spcAft>
                          <a:spcPts val="1200"/>
                        </a:spcAft>
                        <a:buNone/>
                      </a:pPr>
                      <a:r>
                        <a:rPr lang="en-GB" sz="1000">
                          <a:solidFill>
                            <a:schemeClr val="dk1"/>
                          </a:solidFill>
                          <a:latin typeface="Titillium Web"/>
                          <a:ea typeface="Titillium Web"/>
                          <a:cs typeface="Titillium Web"/>
                          <a:sym typeface="Titillium Web"/>
                        </a:rPr>
                        <a:t>State the role of IP.</a:t>
                      </a:r>
                      <a:endParaRPr sz="10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txBody>
                  <a:tcPr marT="91425" marB="91425" marR="91425" marL="91425"/>
                </a:tc>
              </a:tr>
              <a:tr h="382250">
                <a:tc>
                  <a:txBody>
                    <a:bodyPr/>
                    <a:lstStyle/>
                    <a:p>
                      <a:pPr indent="0" lvl="0" marL="0" rtl="0" algn="l">
                        <a:lnSpc>
                          <a:spcPct val="115000"/>
                        </a:lnSpc>
                        <a:spcBef>
                          <a:spcPts val="1200"/>
                        </a:spcBef>
                        <a:spcAft>
                          <a:spcPts val="1200"/>
                        </a:spcAft>
                        <a:buNone/>
                      </a:pPr>
                      <a:r>
                        <a:rPr lang="en-GB" sz="1000">
                          <a:solidFill>
                            <a:schemeClr val="dk1"/>
                          </a:solidFill>
                          <a:latin typeface="Titillium Web"/>
                          <a:ea typeface="Titillium Web"/>
                          <a:cs typeface="Titillium Web"/>
                          <a:sym typeface="Titillium Web"/>
                        </a:rPr>
                        <a:t>Explain why TCP is important</a:t>
                      </a:r>
                      <a:endParaRPr sz="10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txBody>
                  <a:tcPr marT="91425" marB="91425" marR="91425" marL="91425"/>
                </a:tc>
              </a:tr>
              <a:tr h="382250">
                <a:tc>
                  <a:txBody>
                    <a:bodyPr/>
                    <a:lstStyle/>
                    <a:p>
                      <a:pPr indent="0" lvl="0" marL="0" rtl="0" algn="l">
                        <a:lnSpc>
                          <a:spcPct val="115000"/>
                        </a:lnSpc>
                        <a:spcBef>
                          <a:spcPts val="1200"/>
                        </a:spcBef>
                        <a:spcAft>
                          <a:spcPts val="1200"/>
                        </a:spcAft>
                        <a:buNone/>
                      </a:pPr>
                      <a:r>
                        <a:rPr lang="en-GB" sz="1000">
                          <a:solidFill>
                            <a:schemeClr val="dk1"/>
                          </a:solidFill>
                          <a:latin typeface="Titillium Web"/>
                          <a:ea typeface="Titillium Web"/>
                          <a:cs typeface="Titillium Web"/>
                          <a:sym typeface="Titillium Web"/>
                        </a:rPr>
                        <a:t>Explain how TCP/IP sends a file across the internet.</a:t>
                      </a:r>
                      <a:endParaRPr sz="10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bl>
          </a:graphicData>
        </a:graphic>
      </p:graphicFrame>
      <p:sp>
        <p:nvSpPr>
          <p:cNvPr id="84" name="Google Shape;84;p16"/>
          <p:cNvSpPr txBox="1"/>
          <p:nvPr/>
        </p:nvSpPr>
        <p:spPr>
          <a:xfrm>
            <a:off x="5901525" y="641950"/>
            <a:ext cx="277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Exam Q’s</a:t>
            </a:r>
            <a:endParaRPr sz="1000">
              <a:solidFill>
                <a:schemeClr val="dk1"/>
              </a:solidFill>
              <a:latin typeface="Titillium Web"/>
              <a:ea typeface="Titillium Web"/>
              <a:cs typeface="Titillium Web"/>
              <a:sym typeface="Titillium Web"/>
            </a:endParaRPr>
          </a:p>
        </p:txBody>
      </p:sp>
      <p:sp>
        <p:nvSpPr>
          <p:cNvPr id="85" name="Google Shape;85;p16"/>
          <p:cNvSpPr txBox="1"/>
          <p:nvPr/>
        </p:nvSpPr>
        <p:spPr>
          <a:xfrm>
            <a:off x="2962510" y="3645850"/>
            <a:ext cx="2815200" cy="1339200"/>
          </a:xfrm>
          <a:prstGeom prst="rect">
            <a:avLst/>
          </a:prstGeom>
          <a:noFill/>
          <a:ln>
            <a:noFill/>
          </a:ln>
        </p:spPr>
        <p:txBody>
          <a:bodyPr anchorCtr="0" anchor="t" bIns="91425" lIns="91425" spcFirstLastPara="1" rIns="91425" wrap="square" tIns="91425">
            <a:spAutoFit/>
          </a:bodyPr>
          <a:lstStyle/>
          <a:p>
            <a:pPr indent="-292100" lvl="0" marL="457200" rtl="0" algn="l">
              <a:lnSpc>
                <a:spcPct val="150000"/>
              </a:lnSpc>
              <a:spcBef>
                <a:spcPts val="1200"/>
              </a:spcBef>
              <a:spcAft>
                <a:spcPts val="0"/>
              </a:spcAft>
              <a:buClr>
                <a:schemeClr val="dk1"/>
              </a:buClr>
              <a:buSzPts val="1000"/>
              <a:buFont typeface="Titillium Web"/>
              <a:buAutoNum type="arabicPeriod"/>
            </a:pPr>
            <a:r>
              <a:rPr lang="en-GB" sz="1000">
                <a:solidFill>
                  <a:schemeClr val="dk1"/>
                </a:solidFill>
                <a:latin typeface="Titillium Web"/>
                <a:ea typeface="Titillium Web"/>
                <a:cs typeface="Titillium Web"/>
                <a:sym typeface="Titillium Web"/>
              </a:rPr>
              <a:t>Which protocol handles addressing?</a:t>
            </a:r>
            <a:endParaRPr sz="1000">
              <a:solidFill>
                <a:schemeClr val="dk1"/>
              </a:solidFill>
              <a:latin typeface="Titillium Web"/>
              <a:ea typeface="Titillium Web"/>
              <a:cs typeface="Titillium Web"/>
              <a:sym typeface="Titillium Web"/>
            </a:endParaRPr>
          </a:p>
          <a:p>
            <a:pPr indent="-292100" lvl="0" marL="457200" rtl="0" algn="l">
              <a:lnSpc>
                <a:spcPct val="150000"/>
              </a:lnSpc>
              <a:spcBef>
                <a:spcPts val="0"/>
              </a:spcBef>
              <a:spcAft>
                <a:spcPts val="0"/>
              </a:spcAft>
              <a:buClr>
                <a:schemeClr val="dk1"/>
              </a:buClr>
              <a:buSzPts val="1000"/>
              <a:buFont typeface="Titillium Web"/>
              <a:buAutoNum type="arabicPeriod"/>
            </a:pPr>
            <a:r>
              <a:rPr lang="en-GB" sz="1000">
                <a:solidFill>
                  <a:schemeClr val="dk1"/>
                </a:solidFill>
                <a:latin typeface="Titillium Web"/>
                <a:ea typeface="Titillium Web"/>
                <a:cs typeface="Titillium Web"/>
                <a:sym typeface="Titillium Web"/>
              </a:rPr>
              <a:t>Which protocol ensures reliability?</a:t>
            </a:r>
            <a:endParaRPr sz="1000">
              <a:solidFill>
                <a:schemeClr val="dk1"/>
              </a:solidFill>
              <a:latin typeface="Titillium Web"/>
              <a:ea typeface="Titillium Web"/>
              <a:cs typeface="Titillium Web"/>
              <a:sym typeface="Titillium Web"/>
            </a:endParaRPr>
          </a:p>
          <a:p>
            <a:pPr indent="-292100" lvl="0" marL="457200" rtl="0" algn="l">
              <a:lnSpc>
                <a:spcPct val="150000"/>
              </a:lnSpc>
              <a:spcBef>
                <a:spcPts val="0"/>
              </a:spcBef>
              <a:spcAft>
                <a:spcPts val="0"/>
              </a:spcAft>
              <a:buClr>
                <a:schemeClr val="dk1"/>
              </a:buClr>
              <a:buSzPts val="1000"/>
              <a:buFont typeface="Titillium Web"/>
              <a:buAutoNum type="arabicPeriod"/>
            </a:pPr>
            <a:r>
              <a:rPr lang="en-GB" sz="1000">
                <a:solidFill>
                  <a:schemeClr val="dk1"/>
                </a:solidFill>
                <a:latin typeface="Titillium Web"/>
                <a:ea typeface="Titillium Web"/>
                <a:cs typeface="Titillium Web"/>
                <a:sym typeface="Titillium Web"/>
              </a:rPr>
              <a:t>What is packet switching?</a:t>
            </a:r>
            <a:endParaRPr sz="1000">
              <a:solidFill>
                <a:schemeClr val="dk1"/>
              </a:solidFill>
              <a:latin typeface="Titillium Web"/>
              <a:ea typeface="Titillium Web"/>
              <a:cs typeface="Titillium Web"/>
              <a:sym typeface="Titillium Web"/>
            </a:endParaRPr>
          </a:p>
          <a:p>
            <a:pPr indent="-292100" lvl="0" marL="457200" rtl="0" algn="l">
              <a:lnSpc>
                <a:spcPct val="100000"/>
              </a:lnSpc>
              <a:spcBef>
                <a:spcPts val="0"/>
              </a:spcBef>
              <a:spcAft>
                <a:spcPts val="0"/>
              </a:spcAft>
              <a:buClr>
                <a:schemeClr val="dk1"/>
              </a:buClr>
              <a:buSzPts val="1000"/>
              <a:buFont typeface="Titillium Web"/>
              <a:buAutoNum type="arabicPeriod"/>
            </a:pPr>
            <a:r>
              <a:rPr lang="en-GB" sz="1000">
                <a:solidFill>
                  <a:schemeClr val="dk1"/>
                </a:solidFill>
                <a:latin typeface="Titillium Web"/>
                <a:ea typeface="Titillium Web"/>
                <a:cs typeface="Titillium Web"/>
                <a:sym typeface="Titillium Web"/>
              </a:rPr>
              <a:t>Why might packets arrive in the wrong order?</a:t>
            </a:r>
            <a:endParaRPr sz="1000">
              <a:solidFill>
                <a:schemeClr val="dk1"/>
              </a:solidFill>
              <a:latin typeface="Titillium Web"/>
              <a:ea typeface="Titillium Web"/>
              <a:cs typeface="Titillium Web"/>
              <a:sym typeface="Titillium Web"/>
            </a:endParaRPr>
          </a:p>
          <a:p>
            <a:pPr indent="-292100" lvl="0" marL="457200" rtl="0" algn="l">
              <a:lnSpc>
                <a:spcPct val="150000"/>
              </a:lnSpc>
              <a:spcBef>
                <a:spcPts val="0"/>
              </a:spcBef>
              <a:spcAft>
                <a:spcPts val="0"/>
              </a:spcAft>
              <a:buClr>
                <a:schemeClr val="dk1"/>
              </a:buClr>
              <a:buSzPts val="1000"/>
              <a:buFont typeface="Titillium Web"/>
              <a:buAutoNum type="arabicPeriod"/>
            </a:pPr>
            <a:r>
              <a:rPr lang="en-GB" sz="1000">
                <a:solidFill>
                  <a:schemeClr val="dk1"/>
                </a:solidFill>
                <a:latin typeface="Titillium Web"/>
                <a:ea typeface="Titillium Web"/>
                <a:cs typeface="Titillium Web"/>
                <a:sym typeface="Titillium Web"/>
              </a:rPr>
              <a:t>Which protocol reorders them?</a:t>
            </a:r>
            <a:endParaRPr sz="1000">
              <a:latin typeface="Titillium Web"/>
              <a:ea typeface="Titillium Web"/>
              <a:cs typeface="Titillium Web"/>
              <a:sym typeface="Titillium Web"/>
            </a:endParaRPr>
          </a:p>
        </p:txBody>
      </p:sp>
      <p:sp>
        <p:nvSpPr>
          <p:cNvPr id="86" name="Google Shape;86;p16"/>
          <p:cNvSpPr txBox="1"/>
          <p:nvPr/>
        </p:nvSpPr>
        <p:spPr>
          <a:xfrm>
            <a:off x="2987175" y="3330448"/>
            <a:ext cx="277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Quick recall:</a:t>
            </a:r>
            <a:endParaRPr sz="1000">
              <a:solidFill>
                <a:schemeClr val="dk1"/>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7"/>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TCP/IP - what is it?</a:t>
            </a:r>
            <a:endParaRPr b="1" sz="4000">
              <a:solidFill>
                <a:schemeClr val="dk1"/>
              </a:solidFill>
              <a:latin typeface="Titillium Web"/>
              <a:ea typeface="Titillium Web"/>
              <a:cs typeface="Titillium Web"/>
              <a:sym typeface="Titillium Web"/>
            </a:endParaRPr>
          </a:p>
        </p:txBody>
      </p:sp>
      <p:sp>
        <p:nvSpPr>
          <p:cNvPr id="92" name="Google Shape;92;p17"/>
          <p:cNvSpPr txBox="1"/>
          <p:nvPr/>
        </p:nvSpPr>
        <p:spPr>
          <a:xfrm>
            <a:off x="288425" y="1057700"/>
            <a:ext cx="8298900" cy="3070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i="1" lang="en-GB" sz="2200">
                <a:solidFill>
                  <a:schemeClr val="dk1"/>
                </a:solidFill>
                <a:latin typeface="Titillium Web"/>
                <a:ea typeface="Titillium Web"/>
                <a:cs typeface="Titillium Web"/>
                <a:sym typeface="Titillium Web"/>
              </a:rPr>
              <a:t>A protocol suite used for communication over networks</a:t>
            </a:r>
            <a:endParaRPr b="1" i="1"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2200">
                <a:solidFill>
                  <a:schemeClr val="dk1"/>
                </a:solidFill>
                <a:latin typeface="Titillium Web"/>
                <a:ea typeface="Titillium Web"/>
                <a:cs typeface="Titillium Web"/>
                <a:sym typeface="Titillium Web"/>
              </a:rPr>
              <a:t>Think of it like teamwork:</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1200"/>
              </a:spcBef>
              <a:spcAft>
                <a:spcPts val="0"/>
              </a:spcAft>
              <a:buClr>
                <a:schemeClr val="dk1"/>
              </a:buClr>
              <a:buSzPts val="2200"/>
              <a:buFont typeface="Titillium Web"/>
              <a:buChar char="●"/>
            </a:pPr>
            <a:r>
              <a:rPr lang="en-GB" sz="2200">
                <a:solidFill>
                  <a:schemeClr val="dk1"/>
                </a:solidFill>
                <a:latin typeface="Titillium Web"/>
                <a:ea typeface="Titillium Web"/>
                <a:cs typeface="Titillium Web"/>
                <a:sym typeface="Titillium Web"/>
              </a:rPr>
              <a:t>IP = handles addressing and routing</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Char char="●"/>
            </a:pPr>
            <a:r>
              <a:rPr lang="en-GB" sz="2200">
                <a:solidFill>
                  <a:schemeClr val="dk1"/>
                </a:solidFill>
                <a:latin typeface="Titillium Web"/>
                <a:ea typeface="Titillium Web"/>
                <a:cs typeface="Titillium Web"/>
                <a:sym typeface="Titillium Web"/>
              </a:rPr>
              <a:t>TCP = ensures reliable delivery</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2200">
                <a:solidFill>
                  <a:schemeClr val="dk1"/>
                </a:solidFill>
                <a:latin typeface="Titillium Web"/>
                <a:ea typeface="Titillium Web"/>
                <a:cs typeface="Titillium Web"/>
                <a:sym typeface="Titillium Web"/>
              </a:rPr>
              <a:t>Together, they allow devices to communicate</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8"/>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IP - Two main jobs</a:t>
            </a:r>
            <a:endParaRPr b="1" sz="4000">
              <a:solidFill>
                <a:schemeClr val="dk1"/>
              </a:solidFill>
              <a:latin typeface="Titillium Web"/>
              <a:ea typeface="Titillium Web"/>
              <a:cs typeface="Titillium Web"/>
              <a:sym typeface="Titillium Web"/>
            </a:endParaRPr>
          </a:p>
        </p:txBody>
      </p:sp>
      <p:sp>
        <p:nvSpPr>
          <p:cNvPr id="98" name="Google Shape;98;p18"/>
          <p:cNvSpPr txBox="1"/>
          <p:nvPr/>
        </p:nvSpPr>
        <p:spPr>
          <a:xfrm>
            <a:off x="288425" y="1057700"/>
            <a:ext cx="8298900" cy="3338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Font typeface="Titillium Web"/>
              <a:buAutoNum type="arabicPeriod"/>
            </a:pPr>
            <a:r>
              <a:rPr b="1" lang="en-GB" sz="2100">
                <a:solidFill>
                  <a:schemeClr val="dk1"/>
                </a:solidFill>
                <a:latin typeface="Titillium Web"/>
                <a:ea typeface="Titillium Web"/>
                <a:cs typeface="Titillium Web"/>
                <a:sym typeface="Titillium Web"/>
              </a:rPr>
              <a:t>Addressing</a:t>
            </a:r>
            <a:r>
              <a:rPr b="1" lang="en-GB" sz="2100">
                <a:solidFill>
                  <a:schemeClr val="dk1"/>
                </a:solidFill>
                <a:latin typeface="Titillium Web"/>
                <a:ea typeface="Titillium Web"/>
                <a:cs typeface="Titillium Web"/>
                <a:sym typeface="Titillium Web"/>
              </a:rPr>
              <a:t> </a:t>
            </a:r>
            <a:r>
              <a:rPr lang="en-GB" sz="2100">
                <a:solidFill>
                  <a:schemeClr val="dk1"/>
                </a:solidFill>
                <a:latin typeface="Titillium Web"/>
                <a:ea typeface="Titillium Web"/>
                <a:cs typeface="Titillium Web"/>
                <a:sym typeface="Titillium Web"/>
              </a:rPr>
              <a:t>- Every device has an IP address - this identifies the sender and receiver</a:t>
            </a:r>
            <a:endParaRPr sz="21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rPr lang="en-GB" sz="2100">
                <a:solidFill>
                  <a:schemeClr val="dk1"/>
                </a:solidFill>
                <a:latin typeface="Titillium Web"/>
                <a:ea typeface="Titillium Web"/>
                <a:cs typeface="Titillium Web"/>
                <a:sym typeface="Titillium Web"/>
              </a:rPr>
              <a:t>E.g 192.168.1.5</a:t>
            </a:r>
            <a:endParaRPr sz="21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1200"/>
              </a:spcBef>
              <a:spcAft>
                <a:spcPts val="0"/>
              </a:spcAft>
              <a:buClr>
                <a:schemeClr val="dk1"/>
              </a:buClr>
              <a:buSzPts val="2100"/>
              <a:buFont typeface="Titillium Web"/>
              <a:buAutoNum type="arabicPeriod"/>
            </a:pPr>
            <a:r>
              <a:rPr b="1" lang="en-GB" sz="2100">
                <a:solidFill>
                  <a:schemeClr val="dk1"/>
                </a:solidFill>
                <a:latin typeface="Titillium Web"/>
                <a:ea typeface="Titillium Web"/>
                <a:cs typeface="Titillium Web"/>
                <a:sym typeface="Titillium Web"/>
              </a:rPr>
              <a:t>Routing </a:t>
            </a:r>
            <a:r>
              <a:rPr lang="en-GB" sz="2100">
                <a:solidFill>
                  <a:schemeClr val="dk1"/>
                </a:solidFill>
                <a:latin typeface="Titillium Web"/>
                <a:ea typeface="Titillium Web"/>
                <a:cs typeface="Titillium Web"/>
                <a:sym typeface="Titillium Web"/>
              </a:rPr>
              <a:t>- IP jelps packets </a:t>
            </a:r>
            <a:r>
              <a:rPr lang="en-GB" sz="2100">
                <a:solidFill>
                  <a:schemeClr val="dk1"/>
                </a:solidFill>
                <a:latin typeface="Titillium Web"/>
                <a:ea typeface="Titillium Web"/>
                <a:cs typeface="Titillium Web"/>
                <a:sym typeface="Titillium Web"/>
              </a:rPr>
              <a:t>travel</a:t>
            </a:r>
            <a:r>
              <a:rPr lang="en-GB" sz="2100">
                <a:solidFill>
                  <a:schemeClr val="dk1"/>
                </a:solidFill>
                <a:latin typeface="Titillium Web"/>
                <a:ea typeface="Titillium Web"/>
                <a:cs typeface="Titillium Web"/>
                <a:sym typeface="Titillium Web"/>
              </a:rPr>
              <a:t> across networks to the correct destination (</a:t>
            </a:r>
            <a:r>
              <a:rPr b="1" lang="en-GB" sz="2100">
                <a:solidFill>
                  <a:schemeClr val="dk1"/>
                </a:solidFill>
                <a:latin typeface="Titillium Web"/>
                <a:ea typeface="Titillium Web"/>
                <a:cs typeface="Titillium Web"/>
                <a:sym typeface="Titillium Web"/>
              </a:rPr>
              <a:t>Tip IP = Identify Path)</a:t>
            </a:r>
            <a:endParaRPr b="1" sz="21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9"/>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TCP - How it works</a:t>
            </a:r>
            <a:endParaRPr b="1" sz="4000">
              <a:solidFill>
                <a:schemeClr val="dk1"/>
              </a:solidFill>
              <a:latin typeface="Titillium Web"/>
              <a:ea typeface="Titillium Web"/>
              <a:cs typeface="Titillium Web"/>
              <a:sym typeface="Titillium Web"/>
            </a:endParaRPr>
          </a:p>
        </p:txBody>
      </p:sp>
      <p:sp>
        <p:nvSpPr>
          <p:cNvPr id="104" name="Google Shape;104;p19"/>
          <p:cNvSpPr txBox="1"/>
          <p:nvPr/>
        </p:nvSpPr>
        <p:spPr>
          <a:xfrm>
            <a:off x="288425" y="1057700"/>
            <a:ext cx="8298900" cy="492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3100">
                <a:solidFill>
                  <a:schemeClr val="dk1"/>
                </a:solidFill>
                <a:latin typeface="Titillium Web"/>
                <a:ea typeface="Titillium Web"/>
                <a:cs typeface="Titillium Web"/>
                <a:sym typeface="Titillium Web"/>
              </a:rPr>
              <a:t>With a focus on reliability TCP:</a:t>
            </a:r>
            <a:endParaRPr sz="3100">
              <a:solidFill>
                <a:schemeClr val="dk1"/>
              </a:solidFill>
              <a:latin typeface="Titillium Web"/>
              <a:ea typeface="Titillium Web"/>
              <a:cs typeface="Titillium Web"/>
              <a:sym typeface="Titillium Web"/>
            </a:endParaRPr>
          </a:p>
          <a:p>
            <a:pPr indent="-368300" lvl="0" marL="457200" rtl="0" algn="l">
              <a:lnSpc>
                <a:spcPct val="115000"/>
              </a:lnSpc>
              <a:spcBef>
                <a:spcPts val="1200"/>
              </a:spcBef>
              <a:spcAft>
                <a:spcPts val="0"/>
              </a:spcAft>
              <a:buClr>
                <a:schemeClr val="dk1"/>
              </a:buClr>
              <a:buSzPts val="2200"/>
              <a:buFont typeface="Titillium Web"/>
              <a:buAutoNum type="arabicPeriod"/>
            </a:pPr>
            <a:r>
              <a:rPr lang="en-GB" sz="2200">
                <a:solidFill>
                  <a:schemeClr val="dk1"/>
                </a:solidFill>
                <a:latin typeface="Titillium Web"/>
                <a:ea typeface="Titillium Web"/>
                <a:cs typeface="Titillium Web"/>
                <a:sym typeface="Titillium Web"/>
              </a:rPr>
              <a:t>Splits data into packets</a:t>
            </a:r>
            <a:endParaRPr sz="2200">
              <a:solidFill>
                <a:schemeClr val="dk1"/>
              </a:solidFill>
              <a:latin typeface="Titillium Web"/>
              <a:ea typeface="Titillium Web"/>
              <a:cs typeface="Titillium Web"/>
              <a:sym typeface="Titillium Web"/>
            </a:endParaRPr>
          </a:p>
          <a:p>
            <a:pPr indent="-368300" lvl="1" marL="914400" rtl="0" algn="l">
              <a:lnSpc>
                <a:spcPct val="115000"/>
              </a:lnSpc>
              <a:spcBef>
                <a:spcPts val="0"/>
              </a:spcBef>
              <a:spcAft>
                <a:spcPts val="0"/>
              </a:spcAft>
              <a:buClr>
                <a:schemeClr val="dk1"/>
              </a:buClr>
              <a:buSzPts val="2200"/>
              <a:buFont typeface="Titillium Web"/>
              <a:buAutoNum type="alphaLcPeriod"/>
            </a:pPr>
            <a:r>
              <a:rPr lang="en-GB" sz="2200">
                <a:solidFill>
                  <a:schemeClr val="dk1"/>
                </a:solidFill>
                <a:latin typeface="Titillium Web"/>
                <a:ea typeface="Titillium Web"/>
                <a:cs typeface="Titillium Web"/>
                <a:sym typeface="Titillium Web"/>
              </a:rPr>
              <a:t>Header - Source, destination, packet number</a:t>
            </a:r>
            <a:endParaRPr sz="2200">
              <a:solidFill>
                <a:schemeClr val="dk1"/>
              </a:solidFill>
              <a:latin typeface="Titillium Web"/>
              <a:ea typeface="Titillium Web"/>
              <a:cs typeface="Titillium Web"/>
              <a:sym typeface="Titillium Web"/>
            </a:endParaRPr>
          </a:p>
          <a:p>
            <a:pPr indent="-368300" lvl="1" marL="914400" rtl="0" algn="l">
              <a:lnSpc>
                <a:spcPct val="115000"/>
              </a:lnSpc>
              <a:spcBef>
                <a:spcPts val="0"/>
              </a:spcBef>
              <a:spcAft>
                <a:spcPts val="0"/>
              </a:spcAft>
              <a:buClr>
                <a:schemeClr val="dk1"/>
              </a:buClr>
              <a:buSzPts val="2200"/>
              <a:buFont typeface="Titillium Web"/>
              <a:buAutoNum type="alphaLcPeriod"/>
            </a:pPr>
            <a:r>
              <a:rPr lang="en-GB" sz="2200">
                <a:solidFill>
                  <a:schemeClr val="dk1"/>
                </a:solidFill>
                <a:latin typeface="Titillium Web"/>
                <a:ea typeface="Titillium Web"/>
                <a:cs typeface="Titillium Web"/>
                <a:sym typeface="Titillium Web"/>
              </a:rPr>
              <a:t>Payload - the actual data being sent</a:t>
            </a:r>
            <a:endParaRPr sz="2200">
              <a:solidFill>
                <a:schemeClr val="dk1"/>
              </a:solidFill>
              <a:latin typeface="Titillium Web"/>
              <a:ea typeface="Titillium Web"/>
              <a:cs typeface="Titillium Web"/>
              <a:sym typeface="Titillium Web"/>
            </a:endParaRPr>
          </a:p>
          <a:p>
            <a:pPr indent="-368300" lvl="1" marL="914400" rtl="0" algn="l">
              <a:lnSpc>
                <a:spcPct val="115000"/>
              </a:lnSpc>
              <a:spcBef>
                <a:spcPts val="0"/>
              </a:spcBef>
              <a:spcAft>
                <a:spcPts val="0"/>
              </a:spcAft>
              <a:buClr>
                <a:schemeClr val="dk1"/>
              </a:buClr>
              <a:buSzPts val="2200"/>
              <a:buFont typeface="Titillium Web"/>
              <a:buAutoNum type="alphaLcPeriod"/>
            </a:pPr>
            <a:r>
              <a:rPr lang="en-GB" sz="2200">
                <a:solidFill>
                  <a:schemeClr val="dk1"/>
                </a:solidFill>
                <a:latin typeface="Titillium Web"/>
                <a:ea typeface="Titillium Web"/>
                <a:cs typeface="Titillium Web"/>
                <a:sym typeface="Titillium Web"/>
              </a:rPr>
              <a:t>Footer - Error checking info - requests packet again</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AutoNum type="arabicPeriod"/>
            </a:pPr>
            <a:r>
              <a:rPr lang="en-GB" sz="2200">
                <a:solidFill>
                  <a:schemeClr val="dk1"/>
                </a:solidFill>
                <a:latin typeface="Titillium Web"/>
                <a:ea typeface="Titillium Web"/>
                <a:cs typeface="Titillium Web"/>
                <a:sym typeface="Titillium Web"/>
              </a:rPr>
              <a:t>Reassembles packets in order</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1700">
                <a:solidFill>
                  <a:schemeClr val="dk1"/>
                </a:solidFill>
                <a:latin typeface="Titillium Web"/>
                <a:ea typeface="Titillium Web"/>
                <a:cs typeface="Titillium Web"/>
                <a:sym typeface="Titillium Web"/>
              </a:rPr>
              <a:t>Memory tip:</a:t>
            </a:r>
            <a:br>
              <a:rPr b="1" lang="en-GB" sz="1700">
                <a:solidFill>
                  <a:schemeClr val="dk1"/>
                </a:solidFill>
                <a:latin typeface="Titillium Web"/>
                <a:ea typeface="Titillium Web"/>
                <a:cs typeface="Titillium Web"/>
                <a:sym typeface="Titillium Web"/>
              </a:rPr>
            </a:br>
            <a:r>
              <a:rPr b="1" lang="en-GB" sz="1700">
                <a:solidFill>
                  <a:schemeClr val="dk1"/>
                </a:solidFill>
                <a:latin typeface="Titillium Web"/>
                <a:ea typeface="Titillium Web"/>
                <a:cs typeface="Titillium Web"/>
                <a:sym typeface="Titillium Web"/>
              </a:rPr>
              <a:t> TCP = Check, Control, Put together</a:t>
            </a:r>
            <a:endParaRPr b="1" sz="1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3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3100">
              <a:solidFill>
                <a:schemeClr val="dk1"/>
              </a:solidFill>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0"/>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TCP - quick tip</a:t>
            </a:r>
            <a:endParaRPr b="1" sz="4000">
              <a:solidFill>
                <a:schemeClr val="dk1"/>
              </a:solidFill>
              <a:latin typeface="Titillium Web"/>
              <a:ea typeface="Titillium Web"/>
              <a:cs typeface="Titillium Web"/>
              <a:sym typeface="Titillium Web"/>
            </a:endParaRPr>
          </a:p>
        </p:txBody>
      </p:sp>
      <p:sp>
        <p:nvSpPr>
          <p:cNvPr id="110" name="Google Shape;110;p20"/>
          <p:cNvSpPr txBox="1"/>
          <p:nvPr/>
        </p:nvSpPr>
        <p:spPr>
          <a:xfrm>
            <a:off x="288425" y="1057700"/>
            <a:ext cx="8298900" cy="507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2400">
                <a:solidFill>
                  <a:schemeClr val="dk1"/>
                </a:solidFill>
                <a:latin typeface="Titillium Web"/>
                <a:ea typeface="Titillium Web"/>
                <a:cs typeface="Titillium Web"/>
                <a:sym typeface="Titillium Web"/>
              </a:rPr>
              <a:t>Header = Where?</a:t>
            </a:r>
            <a:br>
              <a:rPr b="1" lang="en-GB" sz="2400">
                <a:solidFill>
                  <a:schemeClr val="dk1"/>
                </a:solidFill>
                <a:latin typeface="Titillium Web"/>
                <a:ea typeface="Titillium Web"/>
                <a:cs typeface="Titillium Web"/>
                <a:sym typeface="Titillium Web"/>
              </a:rPr>
            </a:br>
            <a:r>
              <a:rPr lang="en-GB" sz="2400">
                <a:solidFill>
                  <a:schemeClr val="dk1"/>
                </a:solidFill>
                <a:latin typeface="Titillium Web"/>
                <a:ea typeface="Titillium Web"/>
                <a:cs typeface="Titillium Web"/>
                <a:sym typeface="Titillium Web"/>
              </a:rPr>
              <a:t> (source, destination, packet number)</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2400">
                <a:solidFill>
                  <a:schemeClr val="dk1"/>
                </a:solidFill>
                <a:latin typeface="Titillium Web"/>
                <a:ea typeface="Titillium Web"/>
                <a:cs typeface="Titillium Web"/>
                <a:sym typeface="Titillium Web"/>
              </a:rPr>
              <a:t>Payload = What?</a:t>
            </a:r>
            <a:br>
              <a:rPr b="1" lang="en-GB" sz="2400">
                <a:solidFill>
                  <a:schemeClr val="dk1"/>
                </a:solidFill>
                <a:latin typeface="Titillium Web"/>
                <a:ea typeface="Titillium Web"/>
                <a:cs typeface="Titillium Web"/>
                <a:sym typeface="Titillium Web"/>
              </a:rPr>
            </a:br>
            <a:r>
              <a:rPr lang="en-GB" sz="2400">
                <a:solidFill>
                  <a:schemeClr val="dk1"/>
                </a:solidFill>
                <a:latin typeface="Titillium Web"/>
                <a:ea typeface="Titillium Web"/>
                <a:cs typeface="Titillium Web"/>
                <a:sym typeface="Titillium Web"/>
              </a:rPr>
              <a:t> (the actual data)</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2400">
                <a:solidFill>
                  <a:schemeClr val="dk1"/>
                </a:solidFill>
                <a:latin typeface="Titillium Web"/>
                <a:ea typeface="Titillium Web"/>
                <a:cs typeface="Titillium Web"/>
                <a:sym typeface="Titillium Web"/>
              </a:rPr>
              <a:t>Footer = Correct?</a:t>
            </a:r>
            <a:br>
              <a:rPr b="1" lang="en-GB" sz="2400">
                <a:solidFill>
                  <a:schemeClr val="dk1"/>
                </a:solidFill>
                <a:latin typeface="Titillium Web"/>
                <a:ea typeface="Titillium Web"/>
                <a:cs typeface="Titillium Web"/>
                <a:sym typeface="Titillium Web"/>
              </a:rPr>
            </a:br>
            <a:r>
              <a:rPr lang="en-GB" sz="2400">
                <a:solidFill>
                  <a:schemeClr val="dk1"/>
                </a:solidFill>
                <a:latin typeface="Titillium Web"/>
                <a:ea typeface="Titillium Web"/>
                <a:cs typeface="Titillium Web"/>
                <a:sym typeface="Titillium Web"/>
              </a:rPr>
              <a:t> (error checking)</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3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3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3100">
              <a:solidFill>
                <a:schemeClr val="dk1"/>
              </a:solidFill>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4">
            <a:alphaModFix/>
          </a:blip>
          <a:stretch>
            <a:fillRect/>
          </a:stretch>
        </p:blipFill>
        <p:spPr>
          <a:xfrm>
            <a:off x="1028475" y="744413"/>
            <a:ext cx="6381174" cy="3654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2"/>
          <p:cNvSpPr txBox="1"/>
          <p:nvPr/>
        </p:nvSpPr>
        <p:spPr>
          <a:xfrm>
            <a:off x="334975" y="12947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How is data sent?</a:t>
            </a:r>
            <a:endParaRPr b="1" sz="4000">
              <a:solidFill>
                <a:schemeClr val="lt1"/>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