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Lst>
  <p:sldSz cy="5143500" cx="9144000"/>
  <p:notesSz cx="6858000" cy="9144000"/>
  <p:embeddedFontLst>
    <p:embeddedFont>
      <p:font typeface="Titillium Web"/>
      <p:regular r:id="rId28"/>
      <p:bold r:id="rId29"/>
      <p:italic r:id="rId30"/>
      <p:boldItalic r:id="rId31"/>
    </p:embeddedFont>
    <p:embeddedFont>
      <p:font typeface="Montserrat Alternates"/>
      <p:regular r:id="rId32"/>
      <p:bold r:id="rId33"/>
      <p:italic r:id="rId34"/>
      <p:boldItalic r:id="rId35"/>
    </p:embeddedFont>
    <p:embeddedFont>
      <p:font typeface="Roboto Mono"/>
      <p:regular r:id="rId36"/>
      <p:bold r:id="rId37"/>
      <p:italic r:id="rId38"/>
      <p:boldItalic r:id="rId39"/>
    </p:embeddedFont>
    <p:embeddedFont>
      <p:font typeface="Titillium Web Light"/>
      <p:regular r:id="rId40"/>
      <p:bold r:id="rId41"/>
      <p:italic r:id="rId42"/>
      <p:boldItalic r:id="rId4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TitilliumWebLight-regular.fntdata"/><Relationship Id="rId20" Type="http://schemas.openxmlformats.org/officeDocument/2006/relationships/slide" Target="slides/slide15.xml"/><Relationship Id="rId42" Type="http://schemas.openxmlformats.org/officeDocument/2006/relationships/font" Target="fonts/TitilliumWebLight-italic.fntdata"/><Relationship Id="rId41" Type="http://schemas.openxmlformats.org/officeDocument/2006/relationships/font" Target="fonts/TitilliumWebLight-bold.fntdata"/><Relationship Id="rId22" Type="http://schemas.openxmlformats.org/officeDocument/2006/relationships/slide" Target="slides/slide17.xml"/><Relationship Id="rId21" Type="http://schemas.openxmlformats.org/officeDocument/2006/relationships/slide" Target="slides/slide16.xml"/><Relationship Id="rId43" Type="http://schemas.openxmlformats.org/officeDocument/2006/relationships/font" Target="fonts/TitilliumWebLight-boldItalic.fntdata"/><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font" Target="fonts/TitilliumWeb-regular.fntdata"/><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TitilliumWeb-bold.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TitilliumWeb-boldItalic.fntdata"/><Relationship Id="rId30" Type="http://schemas.openxmlformats.org/officeDocument/2006/relationships/font" Target="fonts/TitilliumWeb-italic.fntdata"/><Relationship Id="rId11" Type="http://schemas.openxmlformats.org/officeDocument/2006/relationships/slide" Target="slides/slide6.xml"/><Relationship Id="rId33" Type="http://schemas.openxmlformats.org/officeDocument/2006/relationships/font" Target="fonts/MontserratAlternates-bold.fntdata"/><Relationship Id="rId10" Type="http://schemas.openxmlformats.org/officeDocument/2006/relationships/slide" Target="slides/slide5.xml"/><Relationship Id="rId32" Type="http://schemas.openxmlformats.org/officeDocument/2006/relationships/font" Target="fonts/MontserratAlternates-regular.fntdata"/><Relationship Id="rId13" Type="http://schemas.openxmlformats.org/officeDocument/2006/relationships/slide" Target="slides/slide8.xml"/><Relationship Id="rId35" Type="http://schemas.openxmlformats.org/officeDocument/2006/relationships/font" Target="fonts/MontserratAlternates-boldItalic.fntdata"/><Relationship Id="rId12" Type="http://schemas.openxmlformats.org/officeDocument/2006/relationships/slide" Target="slides/slide7.xml"/><Relationship Id="rId34" Type="http://schemas.openxmlformats.org/officeDocument/2006/relationships/font" Target="fonts/MontserratAlternates-italic.fntdata"/><Relationship Id="rId15" Type="http://schemas.openxmlformats.org/officeDocument/2006/relationships/slide" Target="slides/slide10.xml"/><Relationship Id="rId37" Type="http://schemas.openxmlformats.org/officeDocument/2006/relationships/font" Target="fonts/RobotoMono-bold.fntdata"/><Relationship Id="rId14" Type="http://schemas.openxmlformats.org/officeDocument/2006/relationships/slide" Target="slides/slide9.xml"/><Relationship Id="rId36" Type="http://schemas.openxmlformats.org/officeDocument/2006/relationships/font" Target="fonts/RobotoMono-regular.fntdata"/><Relationship Id="rId17" Type="http://schemas.openxmlformats.org/officeDocument/2006/relationships/slide" Target="slides/slide12.xml"/><Relationship Id="rId39" Type="http://schemas.openxmlformats.org/officeDocument/2006/relationships/font" Target="fonts/RobotoMono-boldItalic.fntdata"/><Relationship Id="rId16" Type="http://schemas.openxmlformats.org/officeDocument/2006/relationships/slide" Target="slides/slide11.xml"/><Relationship Id="rId38" Type="http://schemas.openxmlformats.org/officeDocument/2006/relationships/font" Target="fonts/RobotoMono-italic.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1bd675a0c34_0_2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1bd675a0c34_0_2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22392a5c304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22392a5c304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3d8b7de4d5d_0_1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3d8b7de4d5d_0_1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3d8b7de4d5d_0_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3d8b7de4d5d_0_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1bd675a0c34_0_2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0" name="Google Shape;160;g1bd675a0c34_0_2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22392a5c304_0_1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22392a5c304_0_1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1bd675a0c34_0_2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5" name="Google Shape;175;g1bd675a0c34_0_2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22392a5c304_0_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22392a5c304_0_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3d8d81cf56c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3d8d81cf56c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3d8b7de4d5d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6" name="Google Shape;196;g3d8b7de4d5d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g1bd675a0c34_0_1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g1bd675a0c34_0_1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g3d8b7de4d5d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1" name="Google Shape;201;g3d8b7de4d5d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g3d8b7de4d5d_0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7" name="Google Shape;207;g3d8b7de4d5d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1bd675a0c34_0_3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5" name="Google Shape;215;g1bd675a0c34_0_3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g1bd675a0c34_0_1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g1bd675a0c34_0_1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g1bd675a0c34_0_2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g1bd675a0c34_0_2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1bd675a0c34_0_1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1bd675a0c34_0_1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3d8b7de4d5d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3d8b7de4d5d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1fb53974b9a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1fb53974b9a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22392a5c304_0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22392a5c304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3d8b7de4d5d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3d8b7de4d5d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6.jp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7.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7.jp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7.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4.jp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3.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8.jpg"/><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20.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20.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6.jp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6.jpg"/><Relationship Id="rId4" Type="http://schemas.openxmlformats.org/officeDocument/2006/relationships/image" Target="../media/image1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1.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21.png"/><Relationship Id="rId4" Type="http://schemas.openxmlformats.org/officeDocument/2006/relationships/image" Target="../media/image2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jp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2.jpg"/><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0.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0.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7.jp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53"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8077849" y="353850"/>
            <a:ext cx="720000" cy="720000"/>
          </a:xfrm>
          <a:prstGeom prst="rect">
            <a:avLst/>
          </a:prstGeom>
          <a:noFill/>
          <a:ln>
            <a:noFill/>
          </a:ln>
        </p:spPr>
      </p:pic>
      <p:sp>
        <p:nvSpPr>
          <p:cNvPr id="55" name="Google Shape;55;p13"/>
          <p:cNvSpPr txBox="1"/>
          <p:nvPr/>
        </p:nvSpPr>
        <p:spPr>
          <a:xfrm>
            <a:off x="373675" y="2709915"/>
            <a:ext cx="8074200" cy="444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solidFill>
                  <a:srgbClr val="FFFFFF"/>
                </a:solidFill>
                <a:latin typeface="Titillium Web Light"/>
                <a:ea typeface="Titillium Web Light"/>
                <a:cs typeface="Titillium Web Light"/>
                <a:sym typeface="Titillium Web Light"/>
              </a:rPr>
              <a:t>23rd April 2024</a:t>
            </a:r>
            <a:endParaRPr>
              <a:solidFill>
                <a:srgbClr val="FFFFFF"/>
              </a:solidFill>
              <a:latin typeface="Titillium Web Light"/>
              <a:ea typeface="Titillium Web Light"/>
              <a:cs typeface="Titillium Web Light"/>
              <a:sym typeface="Titillium Web Light"/>
            </a:endParaRPr>
          </a:p>
        </p:txBody>
      </p:sp>
      <p:sp>
        <p:nvSpPr>
          <p:cNvPr id="56" name="Google Shape;56;p13"/>
          <p:cNvSpPr txBox="1"/>
          <p:nvPr/>
        </p:nvSpPr>
        <p:spPr>
          <a:xfrm>
            <a:off x="378850" y="1611821"/>
            <a:ext cx="8074200" cy="11697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lang="en-GB" sz="2400">
                <a:solidFill>
                  <a:schemeClr val="lt1"/>
                </a:solidFill>
                <a:latin typeface="Titillium Web"/>
                <a:ea typeface="Titillium Web"/>
                <a:cs typeface="Titillium Web"/>
                <a:sym typeface="Titillium Web"/>
              </a:rPr>
              <a:t>Ada, the National College for Digital Skills</a:t>
            </a:r>
            <a:br>
              <a:rPr b="1" lang="en-GB" sz="4000">
                <a:solidFill>
                  <a:srgbClr val="FFFFFF"/>
                </a:solidFill>
                <a:latin typeface="Montserrat Alternates"/>
                <a:ea typeface="Montserrat Alternates"/>
                <a:cs typeface="Montserrat Alternates"/>
                <a:sym typeface="Montserrat Alternates"/>
              </a:rPr>
            </a:br>
            <a:r>
              <a:rPr b="1" lang="en-GB" sz="4000">
                <a:solidFill>
                  <a:srgbClr val="FFFFFF"/>
                </a:solidFill>
                <a:latin typeface="Titillium Web"/>
                <a:ea typeface="Titillium Web"/>
                <a:cs typeface="Titillium Web"/>
                <a:sym typeface="Titillium Web"/>
              </a:rPr>
              <a:t>Revision for Paper 2 - algorithms</a:t>
            </a:r>
            <a:endParaRPr b="1" sz="4000">
              <a:solidFill>
                <a:srgbClr val="FFFFFF"/>
              </a:solidFill>
              <a:latin typeface="Titillium Web"/>
              <a:ea typeface="Titillium Web"/>
              <a:cs typeface="Titillium Web"/>
              <a:sym typeface="Titillium Web"/>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26" name="Shape 126"/>
        <p:cNvGrpSpPr/>
        <p:nvPr/>
      </p:nvGrpSpPr>
      <p:grpSpPr>
        <a:xfrm>
          <a:off x="0" y="0"/>
          <a:ext cx="0" cy="0"/>
          <a:chOff x="0" y="0"/>
          <a:chExt cx="0" cy="0"/>
        </a:xfrm>
      </p:grpSpPr>
      <p:pic>
        <p:nvPicPr>
          <p:cNvPr id="127" name="Google Shape;127;p22"/>
          <p:cNvPicPr preferRelativeResize="0"/>
          <p:nvPr/>
        </p:nvPicPr>
        <p:blipFill rotWithShape="1">
          <a:blip r:embed="rId4">
            <a:alphaModFix/>
          </a:blip>
          <a:srcRect b="69268" l="0" r="0" t="0"/>
          <a:stretch/>
        </p:blipFill>
        <p:spPr>
          <a:xfrm>
            <a:off x="847200" y="1117975"/>
            <a:ext cx="6038850" cy="2148600"/>
          </a:xfrm>
          <a:prstGeom prst="rect">
            <a:avLst/>
          </a:prstGeom>
          <a:noFill/>
          <a:ln cap="flat" cmpd="sng" w="25400">
            <a:solidFill>
              <a:srgbClr val="FF0000"/>
            </a:solidFill>
            <a:prstDash val="solid"/>
            <a:miter lim="8000"/>
            <a:headEnd len="sm" w="sm" type="none"/>
            <a:tailEnd len="sm" w="sm" type="none"/>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31" name="Shape 131"/>
        <p:cNvGrpSpPr/>
        <p:nvPr/>
      </p:nvGrpSpPr>
      <p:grpSpPr>
        <a:xfrm>
          <a:off x="0" y="0"/>
          <a:ext cx="0" cy="0"/>
          <a:chOff x="0" y="0"/>
          <a:chExt cx="0" cy="0"/>
        </a:xfrm>
      </p:grpSpPr>
      <p:sp>
        <p:nvSpPr>
          <p:cNvPr id="132" name="Google Shape;132;p23"/>
          <p:cNvSpPr txBox="1"/>
          <p:nvPr/>
        </p:nvSpPr>
        <p:spPr>
          <a:xfrm>
            <a:off x="362600" y="353850"/>
            <a:ext cx="7332600" cy="5907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GB" sz="4000">
                <a:solidFill>
                  <a:schemeClr val="dk1"/>
                </a:solidFill>
                <a:latin typeface="Titillium Web"/>
                <a:ea typeface="Titillium Web"/>
                <a:cs typeface="Titillium Web"/>
                <a:sym typeface="Titillium Web"/>
              </a:rPr>
              <a:t>Breaking it down…</a:t>
            </a:r>
            <a:endParaRPr b="1" sz="4000">
              <a:solidFill>
                <a:schemeClr val="dk1"/>
              </a:solidFill>
              <a:latin typeface="Titillium Web"/>
              <a:ea typeface="Titillium Web"/>
              <a:cs typeface="Titillium Web"/>
              <a:sym typeface="Titillium Web"/>
            </a:endParaRPr>
          </a:p>
        </p:txBody>
      </p:sp>
      <p:sp>
        <p:nvSpPr>
          <p:cNvPr id="133" name="Google Shape;133;p23"/>
          <p:cNvSpPr txBox="1"/>
          <p:nvPr/>
        </p:nvSpPr>
        <p:spPr>
          <a:xfrm>
            <a:off x="354300" y="1006975"/>
            <a:ext cx="8435400" cy="5784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0"/>
              </a:spcAft>
              <a:buClr>
                <a:schemeClr val="dk1"/>
              </a:buClr>
              <a:buSzPts val="1100"/>
              <a:buFont typeface="Arial"/>
              <a:buNone/>
            </a:pPr>
            <a:r>
              <a:rPr lang="en-GB" sz="1100">
                <a:solidFill>
                  <a:schemeClr val="dk1"/>
                </a:solidFill>
              </a:rPr>
              <a:t>To solve this problem, we need to design a program that interacts with a data source and sum up some information.</a:t>
            </a:r>
            <a:endParaRPr sz="11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GB" sz="1100">
                <a:solidFill>
                  <a:schemeClr val="dk1"/>
                </a:solidFill>
              </a:rPr>
              <a:t>Since you are totalling sensor durations for a specific date, you need to </a:t>
            </a:r>
            <a:r>
              <a:rPr b="1" lang="en-GB" sz="1100">
                <a:solidFill>
                  <a:schemeClr val="dk1"/>
                </a:solidFill>
              </a:rPr>
              <a:t>iterate </a:t>
            </a:r>
            <a:r>
              <a:rPr lang="en-GB" sz="1100">
                <a:solidFill>
                  <a:schemeClr val="dk1"/>
                </a:solidFill>
              </a:rPr>
              <a:t>through the stored data, compare the date of each entry to the user's input, and </a:t>
            </a:r>
            <a:r>
              <a:rPr b="1" lang="en-GB" sz="1100">
                <a:solidFill>
                  <a:schemeClr val="dk1"/>
                </a:solidFill>
              </a:rPr>
              <a:t>accumulate </a:t>
            </a:r>
            <a:r>
              <a:rPr lang="en-GB" sz="1100">
                <a:solidFill>
                  <a:schemeClr val="dk1"/>
                </a:solidFill>
              </a:rPr>
              <a:t>the seconds.</a:t>
            </a:r>
            <a:endParaRPr sz="1100">
              <a:solidFill>
                <a:schemeClr val="dk1"/>
              </a:solidFill>
            </a:endParaRPr>
          </a:p>
          <a:p>
            <a:pPr indent="0" lvl="0" marL="0" rtl="0" algn="l">
              <a:lnSpc>
                <a:spcPct val="115000"/>
              </a:lnSpc>
              <a:spcBef>
                <a:spcPts val="1400"/>
              </a:spcBef>
              <a:spcAft>
                <a:spcPts val="0"/>
              </a:spcAft>
              <a:buClr>
                <a:schemeClr val="dk1"/>
              </a:buClr>
              <a:buSzPts val="1100"/>
              <a:buFont typeface="Arial"/>
              <a:buNone/>
            </a:pPr>
            <a:r>
              <a:rPr b="1" lang="en-GB" sz="1300">
                <a:solidFill>
                  <a:schemeClr val="dk1"/>
                </a:solidFill>
              </a:rPr>
              <a:t>The Logic Breakdown</a:t>
            </a:r>
            <a:endParaRPr b="1" sz="1300">
              <a:solidFill>
                <a:schemeClr val="dk1"/>
              </a:solidFill>
            </a:endParaRPr>
          </a:p>
          <a:p>
            <a:pPr indent="-298450" lvl="0" marL="457200" rtl="0" algn="l">
              <a:lnSpc>
                <a:spcPct val="115000"/>
              </a:lnSpc>
              <a:spcBef>
                <a:spcPts val="1200"/>
              </a:spcBef>
              <a:spcAft>
                <a:spcPts val="0"/>
              </a:spcAft>
              <a:buClr>
                <a:schemeClr val="dk1"/>
              </a:buClr>
              <a:buSzPts val="1100"/>
              <a:buAutoNum type="arabicPeriod"/>
            </a:pPr>
            <a:r>
              <a:rPr b="1" lang="en-GB" sz="1100">
                <a:solidFill>
                  <a:schemeClr val="dk1"/>
                </a:solidFill>
              </a:rPr>
              <a:t>Input:</a:t>
            </a:r>
            <a:r>
              <a:rPr lang="en-GB" sz="1100">
                <a:solidFill>
                  <a:schemeClr val="dk1"/>
                </a:solidFill>
              </a:rPr>
              <a:t> Ask the user for the target date.</a:t>
            </a:r>
            <a:endParaRPr sz="1100">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b="1" lang="en-GB" sz="1100">
                <a:solidFill>
                  <a:schemeClr val="dk1"/>
                </a:solidFill>
              </a:rPr>
              <a:t>Initialize:</a:t>
            </a:r>
            <a:r>
              <a:rPr lang="en-GB" sz="1100">
                <a:solidFill>
                  <a:schemeClr val="dk1"/>
                </a:solidFill>
              </a:rPr>
              <a:t> Create a variable (e.g., </a:t>
            </a:r>
            <a:r>
              <a:rPr lang="en-GB" sz="1100">
                <a:solidFill>
                  <a:srgbClr val="188038"/>
                </a:solidFill>
                <a:latin typeface="Roboto Mono"/>
                <a:ea typeface="Roboto Mono"/>
                <a:cs typeface="Roboto Mono"/>
                <a:sym typeface="Roboto Mono"/>
              </a:rPr>
              <a:t>total</a:t>
            </a:r>
            <a:r>
              <a:rPr lang="en-GB" sz="1100">
                <a:solidFill>
                  <a:schemeClr val="dk1"/>
                </a:solidFill>
              </a:rPr>
              <a:t>) set to 0 to act as your running total.</a:t>
            </a:r>
            <a:endParaRPr sz="1100">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b="1" lang="en-GB" sz="1100">
                <a:solidFill>
                  <a:schemeClr val="dk1"/>
                </a:solidFill>
              </a:rPr>
              <a:t>Process (Iteration):</a:t>
            </a:r>
            <a:endParaRPr b="1" sz="1100">
              <a:solidFill>
                <a:schemeClr val="dk1"/>
              </a:solidFill>
            </a:endParaRPr>
          </a:p>
          <a:p>
            <a:pPr indent="-298450" lvl="1" marL="914400" rtl="0" algn="l">
              <a:lnSpc>
                <a:spcPct val="115000"/>
              </a:lnSpc>
              <a:spcBef>
                <a:spcPts val="0"/>
              </a:spcBef>
              <a:spcAft>
                <a:spcPts val="0"/>
              </a:spcAft>
              <a:buClr>
                <a:schemeClr val="dk1"/>
              </a:buClr>
              <a:buSzPts val="1100"/>
              <a:buChar char="○"/>
            </a:pPr>
            <a:r>
              <a:rPr lang="en-GB" sz="1100">
                <a:solidFill>
                  <a:schemeClr val="dk1"/>
                </a:solidFill>
              </a:rPr>
              <a:t>Open the file containing the log data.</a:t>
            </a:r>
            <a:endParaRPr sz="1100">
              <a:solidFill>
                <a:schemeClr val="dk1"/>
              </a:solidFill>
            </a:endParaRPr>
          </a:p>
          <a:p>
            <a:pPr indent="-298450" lvl="1" marL="914400" rtl="0" algn="l">
              <a:lnSpc>
                <a:spcPct val="115000"/>
              </a:lnSpc>
              <a:spcBef>
                <a:spcPts val="0"/>
              </a:spcBef>
              <a:spcAft>
                <a:spcPts val="0"/>
              </a:spcAft>
              <a:buClr>
                <a:schemeClr val="dk1"/>
              </a:buClr>
              <a:buSzPts val="1100"/>
              <a:buChar char="○"/>
            </a:pPr>
            <a:r>
              <a:rPr lang="en-GB" sz="1100">
                <a:solidFill>
                  <a:schemeClr val="dk1"/>
                </a:solidFill>
              </a:rPr>
              <a:t>Read the file line-by-line.</a:t>
            </a:r>
            <a:endParaRPr sz="1100">
              <a:solidFill>
                <a:schemeClr val="dk1"/>
              </a:solidFill>
            </a:endParaRPr>
          </a:p>
          <a:p>
            <a:pPr indent="-298450" lvl="1" marL="914400" rtl="0" algn="l">
              <a:lnSpc>
                <a:spcPct val="115000"/>
              </a:lnSpc>
              <a:spcBef>
                <a:spcPts val="0"/>
              </a:spcBef>
              <a:spcAft>
                <a:spcPts val="0"/>
              </a:spcAft>
              <a:buClr>
                <a:schemeClr val="dk1"/>
              </a:buClr>
              <a:buSzPts val="1100"/>
              <a:buChar char="○"/>
            </a:pPr>
            <a:r>
              <a:rPr lang="en-GB" sz="1100">
                <a:solidFill>
                  <a:schemeClr val="dk1"/>
                </a:solidFill>
              </a:rPr>
              <a:t>Check if the line contains the date input by the user.</a:t>
            </a:r>
            <a:endParaRPr sz="1100">
              <a:solidFill>
                <a:schemeClr val="dk1"/>
              </a:solidFill>
            </a:endParaRPr>
          </a:p>
          <a:p>
            <a:pPr indent="-298450" lvl="1" marL="914400" rtl="0" algn="l">
              <a:lnSpc>
                <a:spcPct val="115000"/>
              </a:lnSpc>
              <a:spcBef>
                <a:spcPts val="0"/>
              </a:spcBef>
              <a:spcAft>
                <a:spcPts val="0"/>
              </a:spcAft>
              <a:buClr>
                <a:schemeClr val="dk1"/>
              </a:buClr>
              <a:buSzPts val="1100"/>
              <a:buChar char="○"/>
            </a:pPr>
            <a:r>
              <a:rPr lang="en-GB" sz="1100">
                <a:solidFill>
                  <a:schemeClr val="dk1"/>
                </a:solidFill>
              </a:rPr>
              <a:t>If it does, extract the number of seconds from that line and add it to </a:t>
            </a:r>
            <a:r>
              <a:rPr lang="en-GB" sz="1100">
                <a:solidFill>
                  <a:srgbClr val="188038"/>
                </a:solidFill>
                <a:latin typeface="Roboto Mono"/>
                <a:ea typeface="Roboto Mono"/>
                <a:cs typeface="Roboto Mono"/>
                <a:sym typeface="Roboto Mono"/>
              </a:rPr>
              <a:t>totalSeconds</a:t>
            </a:r>
            <a:r>
              <a:rPr lang="en-GB" sz="1100">
                <a:solidFill>
                  <a:schemeClr val="dk1"/>
                </a:solidFill>
              </a:rPr>
              <a:t>.</a:t>
            </a:r>
            <a:endParaRPr sz="1100">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b="1" lang="en-GB" sz="1100">
                <a:solidFill>
                  <a:schemeClr val="dk1"/>
                </a:solidFill>
              </a:rPr>
              <a:t>Output:</a:t>
            </a:r>
            <a:r>
              <a:rPr lang="en-GB" sz="1100">
                <a:solidFill>
                  <a:schemeClr val="dk1"/>
                </a:solidFill>
              </a:rPr>
              <a:t> Display the result using the requested format.</a:t>
            </a:r>
            <a:endParaRPr sz="1100">
              <a:solidFill>
                <a:schemeClr val="dk1"/>
              </a:solidFill>
            </a:endParaRPr>
          </a:p>
          <a:p>
            <a:pPr indent="0" lvl="0" marL="0" rtl="0" algn="l">
              <a:spcBef>
                <a:spcPts val="1200"/>
              </a:spcBef>
              <a:spcAft>
                <a:spcPts val="0"/>
              </a:spcAft>
              <a:buNone/>
            </a:pPr>
            <a:r>
              <a:t/>
            </a:r>
            <a:endParaRPr>
              <a:solidFill>
                <a:schemeClr val="dk1"/>
              </a:solidFill>
              <a:latin typeface="Titillium Web"/>
              <a:ea typeface="Titillium Web"/>
              <a:cs typeface="Titillium Web"/>
              <a:sym typeface="Titillium Web"/>
            </a:endParaRPr>
          </a:p>
          <a:p>
            <a:pPr indent="0" lvl="0" marL="0" rtl="0" algn="l">
              <a:spcBef>
                <a:spcPts val="0"/>
              </a:spcBef>
              <a:spcAft>
                <a:spcPts val="0"/>
              </a:spcAft>
              <a:buNone/>
            </a:pPr>
            <a:r>
              <a:t/>
            </a:r>
            <a:endParaRPr>
              <a:solidFill>
                <a:schemeClr val="lt1"/>
              </a:solidFill>
              <a:latin typeface="Titillium Web"/>
              <a:ea typeface="Titillium Web"/>
              <a:cs typeface="Titillium Web"/>
              <a:sym typeface="Titillium Web"/>
            </a:endParaRPr>
          </a:p>
          <a:p>
            <a:pPr indent="0" lvl="0" marL="0" rtl="0" algn="l">
              <a:spcBef>
                <a:spcPts val="0"/>
              </a:spcBef>
              <a:spcAft>
                <a:spcPts val="0"/>
              </a:spcAft>
              <a:buNone/>
            </a:pPr>
            <a:r>
              <a:t/>
            </a:r>
            <a:endParaRPr>
              <a:solidFill>
                <a:schemeClr val="lt1"/>
              </a:solidFill>
              <a:latin typeface="Titillium Web"/>
              <a:ea typeface="Titillium Web"/>
              <a:cs typeface="Titillium Web"/>
              <a:sym typeface="Titillium Web"/>
            </a:endParaRPr>
          </a:p>
          <a:p>
            <a:pPr indent="0" lvl="0" marL="0" rtl="0" algn="l">
              <a:spcBef>
                <a:spcPts val="0"/>
              </a:spcBef>
              <a:spcAft>
                <a:spcPts val="0"/>
              </a:spcAft>
              <a:buNone/>
            </a:pPr>
            <a:r>
              <a:t/>
            </a:r>
            <a:endParaRPr>
              <a:solidFill>
                <a:schemeClr val="lt1"/>
              </a:solidFill>
              <a:latin typeface="Titillium Web"/>
              <a:ea typeface="Titillium Web"/>
              <a:cs typeface="Titillium Web"/>
              <a:sym typeface="Titillium Web"/>
            </a:endParaRPr>
          </a:p>
          <a:p>
            <a:pPr indent="0" lvl="0" marL="0" rtl="0" algn="l">
              <a:spcBef>
                <a:spcPts val="0"/>
              </a:spcBef>
              <a:spcAft>
                <a:spcPts val="0"/>
              </a:spcAft>
              <a:buNone/>
            </a:pPr>
            <a:r>
              <a:t/>
            </a:r>
            <a:endParaRPr>
              <a:solidFill>
                <a:schemeClr val="lt1"/>
              </a:solidFill>
              <a:latin typeface="Titillium Web"/>
              <a:ea typeface="Titillium Web"/>
              <a:cs typeface="Titillium Web"/>
              <a:sym typeface="Titillium Web"/>
            </a:endParaRPr>
          </a:p>
          <a:p>
            <a:pPr indent="0" lvl="0" marL="0" rtl="0" algn="l">
              <a:spcBef>
                <a:spcPts val="0"/>
              </a:spcBef>
              <a:spcAft>
                <a:spcPts val="0"/>
              </a:spcAft>
              <a:buNone/>
            </a:pPr>
            <a:r>
              <a:t/>
            </a:r>
            <a:endParaRPr>
              <a:solidFill>
                <a:schemeClr val="lt1"/>
              </a:solidFill>
              <a:latin typeface="Titillium Web"/>
              <a:ea typeface="Titillium Web"/>
              <a:cs typeface="Titillium Web"/>
              <a:sym typeface="Titillium Web"/>
            </a:endParaRPr>
          </a:p>
          <a:p>
            <a:pPr indent="0" lvl="0" marL="0" rtl="0" algn="l">
              <a:spcBef>
                <a:spcPts val="0"/>
              </a:spcBef>
              <a:spcAft>
                <a:spcPts val="0"/>
              </a:spcAft>
              <a:buNone/>
            </a:pPr>
            <a:r>
              <a:t/>
            </a:r>
            <a:endParaRPr>
              <a:solidFill>
                <a:schemeClr val="lt1"/>
              </a:solidFill>
              <a:latin typeface="Titillium Web"/>
              <a:ea typeface="Titillium Web"/>
              <a:cs typeface="Titillium Web"/>
              <a:sym typeface="Titillium Web"/>
            </a:endParaRPr>
          </a:p>
          <a:p>
            <a:pPr indent="0" lvl="0" marL="0" rtl="0" algn="l">
              <a:spcBef>
                <a:spcPts val="0"/>
              </a:spcBef>
              <a:spcAft>
                <a:spcPts val="0"/>
              </a:spcAft>
              <a:buNone/>
            </a:pPr>
            <a:r>
              <a:t/>
            </a:r>
            <a:endParaRPr>
              <a:solidFill>
                <a:schemeClr val="lt1"/>
              </a:solidFill>
              <a:latin typeface="Titillium Web"/>
              <a:ea typeface="Titillium Web"/>
              <a:cs typeface="Titillium Web"/>
              <a:sym typeface="Titillium Web"/>
            </a:endParaRPr>
          </a:p>
          <a:p>
            <a:pPr indent="0" lvl="0" marL="0" rtl="0" algn="l">
              <a:spcBef>
                <a:spcPts val="0"/>
              </a:spcBef>
              <a:spcAft>
                <a:spcPts val="0"/>
              </a:spcAft>
              <a:buNone/>
            </a:pPr>
            <a:r>
              <a:t/>
            </a:r>
            <a:endParaRPr>
              <a:solidFill>
                <a:schemeClr val="lt1"/>
              </a:solidFill>
              <a:latin typeface="Titillium Web"/>
              <a:ea typeface="Titillium Web"/>
              <a:cs typeface="Titillium Web"/>
              <a:sym typeface="Titillium Web"/>
            </a:endParaRPr>
          </a:p>
          <a:p>
            <a:pPr indent="0" lvl="0" marL="0" rtl="0" algn="l">
              <a:spcBef>
                <a:spcPts val="0"/>
              </a:spcBef>
              <a:spcAft>
                <a:spcPts val="0"/>
              </a:spcAft>
              <a:buNone/>
            </a:pPr>
            <a:r>
              <a:t/>
            </a:r>
            <a:endParaRPr>
              <a:solidFill>
                <a:schemeClr val="lt1"/>
              </a:solidFill>
              <a:latin typeface="Titillium Web"/>
              <a:ea typeface="Titillium Web"/>
              <a:cs typeface="Titillium Web"/>
              <a:sym typeface="Titillium Web"/>
            </a:endParaRPr>
          </a:p>
          <a:p>
            <a:pPr indent="0" lvl="0" marL="0" rtl="0" algn="l">
              <a:spcBef>
                <a:spcPts val="0"/>
              </a:spcBef>
              <a:spcAft>
                <a:spcPts val="0"/>
              </a:spcAft>
              <a:buNone/>
            </a:pPr>
            <a:r>
              <a:t/>
            </a:r>
            <a:endParaRPr>
              <a:solidFill>
                <a:schemeClr val="lt1"/>
              </a:solidFill>
              <a:latin typeface="Titillium Web"/>
              <a:ea typeface="Titillium Web"/>
              <a:cs typeface="Titillium Web"/>
              <a:sym typeface="Titillium Web"/>
            </a:endParaRPr>
          </a:p>
          <a:p>
            <a:pPr indent="0" lvl="0" marL="0" rtl="0" algn="l">
              <a:spcBef>
                <a:spcPts val="0"/>
              </a:spcBef>
              <a:spcAft>
                <a:spcPts val="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37" name="Shape 137"/>
        <p:cNvGrpSpPr/>
        <p:nvPr/>
      </p:nvGrpSpPr>
      <p:grpSpPr>
        <a:xfrm>
          <a:off x="0" y="0"/>
          <a:ext cx="0" cy="0"/>
          <a:chOff x="0" y="0"/>
          <a:chExt cx="0" cy="0"/>
        </a:xfrm>
      </p:grpSpPr>
      <p:sp>
        <p:nvSpPr>
          <p:cNvPr id="138" name="Google Shape;138;p24"/>
          <p:cNvSpPr txBox="1"/>
          <p:nvPr/>
        </p:nvSpPr>
        <p:spPr>
          <a:xfrm>
            <a:off x="362600" y="353850"/>
            <a:ext cx="7332600" cy="5907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GB" sz="4000">
                <a:solidFill>
                  <a:schemeClr val="dk1"/>
                </a:solidFill>
                <a:latin typeface="Titillium Web"/>
                <a:ea typeface="Titillium Web"/>
                <a:cs typeface="Titillium Web"/>
                <a:sym typeface="Titillium Web"/>
              </a:rPr>
              <a:t>Let’s visualise it</a:t>
            </a:r>
            <a:endParaRPr b="1" sz="4000">
              <a:solidFill>
                <a:schemeClr val="dk1"/>
              </a:solidFill>
              <a:latin typeface="Titillium Web"/>
              <a:ea typeface="Titillium Web"/>
              <a:cs typeface="Titillium Web"/>
              <a:sym typeface="Titillium Web"/>
            </a:endParaRPr>
          </a:p>
        </p:txBody>
      </p:sp>
      <p:sp>
        <p:nvSpPr>
          <p:cNvPr id="139" name="Google Shape;139;p24"/>
          <p:cNvSpPr txBox="1"/>
          <p:nvPr/>
        </p:nvSpPr>
        <p:spPr>
          <a:xfrm>
            <a:off x="354300" y="1006975"/>
            <a:ext cx="8435400" cy="3119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0"/>
              </a:spcAft>
              <a:buNone/>
            </a:pPr>
            <a:r>
              <a:t/>
            </a:r>
            <a:endParaRPr sz="1100">
              <a:solidFill>
                <a:schemeClr val="dk1"/>
              </a:solidFill>
            </a:endParaRPr>
          </a:p>
          <a:p>
            <a:pPr indent="0" lvl="0" marL="0" rtl="0" algn="l">
              <a:spcBef>
                <a:spcPts val="1200"/>
              </a:spcBef>
              <a:spcAft>
                <a:spcPts val="0"/>
              </a:spcAft>
              <a:buNone/>
            </a:pPr>
            <a:r>
              <a:t/>
            </a:r>
            <a:endParaRPr>
              <a:solidFill>
                <a:schemeClr val="dk1"/>
              </a:solidFill>
              <a:latin typeface="Titillium Web"/>
              <a:ea typeface="Titillium Web"/>
              <a:cs typeface="Titillium Web"/>
              <a:sym typeface="Titillium Web"/>
            </a:endParaRPr>
          </a:p>
          <a:p>
            <a:pPr indent="0" lvl="0" marL="0" rtl="0" algn="l">
              <a:spcBef>
                <a:spcPts val="0"/>
              </a:spcBef>
              <a:spcAft>
                <a:spcPts val="0"/>
              </a:spcAft>
              <a:buNone/>
            </a:pPr>
            <a:r>
              <a:t/>
            </a:r>
            <a:endParaRPr>
              <a:solidFill>
                <a:schemeClr val="lt1"/>
              </a:solidFill>
              <a:latin typeface="Titillium Web"/>
              <a:ea typeface="Titillium Web"/>
              <a:cs typeface="Titillium Web"/>
              <a:sym typeface="Titillium Web"/>
            </a:endParaRPr>
          </a:p>
          <a:p>
            <a:pPr indent="0" lvl="0" marL="0" rtl="0" algn="l">
              <a:spcBef>
                <a:spcPts val="0"/>
              </a:spcBef>
              <a:spcAft>
                <a:spcPts val="0"/>
              </a:spcAft>
              <a:buNone/>
            </a:pPr>
            <a:r>
              <a:t/>
            </a:r>
            <a:endParaRPr>
              <a:solidFill>
                <a:schemeClr val="lt1"/>
              </a:solidFill>
              <a:latin typeface="Titillium Web"/>
              <a:ea typeface="Titillium Web"/>
              <a:cs typeface="Titillium Web"/>
              <a:sym typeface="Titillium Web"/>
            </a:endParaRPr>
          </a:p>
          <a:p>
            <a:pPr indent="0" lvl="0" marL="0" rtl="0" algn="l">
              <a:spcBef>
                <a:spcPts val="0"/>
              </a:spcBef>
              <a:spcAft>
                <a:spcPts val="0"/>
              </a:spcAft>
              <a:buNone/>
            </a:pPr>
            <a:r>
              <a:t/>
            </a:r>
            <a:endParaRPr>
              <a:solidFill>
                <a:schemeClr val="lt1"/>
              </a:solidFill>
              <a:latin typeface="Titillium Web"/>
              <a:ea typeface="Titillium Web"/>
              <a:cs typeface="Titillium Web"/>
              <a:sym typeface="Titillium Web"/>
            </a:endParaRPr>
          </a:p>
          <a:p>
            <a:pPr indent="0" lvl="0" marL="0" rtl="0" algn="l">
              <a:spcBef>
                <a:spcPts val="0"/>
              </a:spcBef>
              <a:spcAft>
                <a:spcPts val="0"/>
              </a:spcAft>
              <a:buNone/>
            </a:pPr>
            <a:r>
              <a:t/>
            </a:r>
            <a:endParaRPr>
              <a:solidFill>
                <a:schemeClr val="lt1"/>
              </a:solidFill>
              <a:latin typeface="Titillium Web"/>
              <a:ea typeface="Titillium Web"/>
              <a:cs typeface="Titillium Web"/>
              <a:sym typeface="Titillium Web"/>
            </a:endParaRPr>
          </a:p>
          <a:p>
            <a:pPr indent="0" lvl="0" marL="0" rtl="0" algn="l">
              <a:spcBef>
                <a:spcPts val="0"/>
              </a:spcBef>
              <a:spcAft>
                <a:spcPts val="0"/>
              </a:spcAft>
              <a:buNone/>
            </a:pPr>
            <a:r>
              <a:t/>
            </a:r>
            <a:endParaRPr>
              <a:solidFill>
                <a:schemeClr val="lt1"/>
              </a:solidFill>
              <a:latin typeface="Titillium Web"/>
              <a:ea typeface="Titillium Web"/>
              <a:cs typeface="Titillium Web"/>
              <a:sym typeface="Titillium Web"/>
            </a:endParaRPr>
          </a:p>
          <a:p>
            <a:pPr indent="0" lvl="0" marL="0" rtl="0" algn="l">
              <a:spcBef>
                <a:spcPts val="0"/>
              </a:spcBef>
              <a:spcAft>
                <a:spcPts val="0"/>
              </a:spcAft>
              <a:buNone/>
            </a:pPr>
            <a:r>
              <a:t/>
            </a:r>
            <a:endParaRPr>
              <a:solidFill>
                <a:schemeClr val="lt1"/>
              </a:solidFill>
              <a:latin typeface="Titillium Web"/>
              <a:ea typeface="Titillium Web"/>
              <a:cs typeface="Titillium Web"/>
              <a:sym typeface="Titillium Web"/>
            </a:endParaRPr>
          </a:p>
          <a:p>
            <a:pPr indent="0" lvl="0" marL="0" rtl="0" algn="l">
              <a:spcBef>
                <a:spcPts val="0"/>
              </a:spcBef>
              <a:spcAft>
                <a:spcPts val="0"/>
              </a:spcAft>
              <a:buNone/>
            </a:pPr>
            <a:r>
              <a:t/>
            </a:r>
            <a:endParaRPr>
              <a:solidFill>
                <a:schemeClr val="lt1"/>
              </a:solidFill>
              <a:latin typeface="Titillium Web"/>
              <a:ea typeface="Titillium Web"/>
              <a:cs typeface="Titillium Web"/>
              <a:sym typeface="Titillium Web"/>
            </a:endParaRPr>
          </a:p>
          <a:p>
            <a:pPr indent="0" lvl="0" marL="0" rtl="0" algn="l">
              <a:spcBef>
                <a:spcPts val="0"/>
              </a:spcBef>
              <a:spcAft>
                <a:spcPts val="0"/>
              </a:spcAft>
              <a:buNone/>
            </a:pPr>
            <a:r>
              <a:t/>
            </a:r>
            <a:endParaRPr>
              <a:solidFill>
                <a:schemeClr val="lt1"/>
              </a:solidFill>
              <a:latin typeface="Titillium Web"/>
              <a:ea typeface="Titillium Web"/>
              <a:cs typeface="Titillium Web"/>
              <a:sym typeface="Titillium Web"/>
            </a:endParaRPr>
          </a:p>
          <a:p>
            <a:pPr indent="0" lvl="0" marL="0" rtl="0" algn="l">
              <a:spcBef>
                <a:spcPts val="0"/>
              </a:spcBef>
              <a:spcAft>
                <a:spcPts val="0"/>
              </a:spcAft>
              <a:buNone/>
            </a:pPr>
            <a:r>
              <a:t/>
            </a:r>
            <a:endParaRPr>
              <a:solidFill>
                <a:schemeClr val="lt1"/>
              </a:solidFill>
              <a:latin typeface="Titillium Web"/>
              <a:ea typeface="Titillium Web"/>
              <a:cs typeface="Titillium Web"/>
              <a:sym typeface="Titillium Web"/>
            </a:endParaRPr>
          </a:p>
          <a:p>
            <a:pPr indent="0" lvl="0" marL="0" rtl="0" algn="l">
              <a:spcBef>
                <a:spcPts val="0"/>
              </a:spcBef>
              <a:spcAft>
                <a:spcPts val="0"/>
              </a:spcAft>
              <a:buNone/>
            </a:pPr>
            <a:r>
              <a:t/>
            </a:r>
            <a:endParaRPr>
              <a:solidFill>
                <a:schemeClr val="lt1"/>
              </a:solidFill>
              <a:latin typeface="Titillium Web"/>
              <a:ea typeface="Titillium Web"/>
              <a:cs typeface="Titillium Web"/>
              <a:sym typeface="Titillium Web"/>
            </a:endParaRPr>
          </a:p>
          <a:p>
            <a:pPr indent="0" lvl="0" marL="0" rtl="0" algn="l">
              <a:spcBef>
                <a:spcPts val="0"/>
              </a:spcBef>
              <a:spcAft>
                <a:spcPts val="0"/>
              </a:spcAft>
              <a:buNone/>
            </a:pPr>
            <a:r>
              <a:t/>
            </a:r>
            <a:endParaRPr/>
          </a:p>
        </p:txBody>
      </p:sp>
      <p:sp>
        <p:nvSpPr>
          <p:cNvPr id="140" name="Google Shape;140;p24"/>
          <p:cNvSpPr txBox="1"/>
          <p:nvPr/>
        </p:nvSpPr>
        <p:spPr>
          <a:xfrm>
            <a:off x="4062900" y="1006975"/>
            <a:ext cx="5081100" cy="3213300"/>
          </a:xfrm>
          <a:prstGeom prst="rect">
            <a:avLst/>
          </a:prstGeom>
          <a:noFill/>
          <a:ln>
            <a:noFill/>
          </a:ln>
        </p:spPr>
        <p:txBody>
          <a:bodyPr anchorCtr="0" anchor="t" bIns="91425" lIns="91425" spcFirstLastPara="1" rIns="91425" wrap="square" tIns="91425">
            <a:spAutoFit/>
          </a:bodyPr>
          <a:lstStyle/>
          <a:p>
            <a:pPr indent="-298450" lvl="0" marL="457200" rtl="0" algn="l">
              <a:lnSpc>
                <a:spcPct val="115000"/>
              </a:lnSpc>
              <a:spcBef>
                <a:spcPts val="1200"/>
              </a:spcBef>
              <a:spcAft>
                <a:spcPts val="0"/>
              </a:spcAft>
              <a:buClr>
                <a:schemeClr val="dk1"/>
              </a:buClr>
              <a:buSzPts val="1100"/>
              <a:buAutoNum type="arabicPeriod"/>
            </a:pPr>
            <a:r>
              <a:rPr b="1" lang="en-GB" sz="1100">
                <a:solidFill>
                  <a:schemeClr val="dk1"/>
                </a:solidFill>
              </a:rPr>
              <a:t>Initialize:</a:t>
            </a:r>
            <a:r>
              <a:rPr lang="en-GB" sz="1100">
                <a:solidFill>
                  <a:schemeClr val="dk1"/>
                </a:solidFill>
              </a:rPr>
              <a:t> </a:t>
            </a:r>
            <a:r>
              <a:rPr lang="en-GB" sz="1100">
                <a:solidFill>
                  <a:srgbClr val="188038"/>
                </a:solidFill>
                <a:latin typeface="Roboto Mono"/>
                <a:ea typeface="Roboto Mono"/>
                <a:cs typeface="Roboto Mono"/>
                <a:sym typeface="Roboto Mono"/>
              </a:rPr>
              <a:t>total</a:t>
            </a:r>
            <a:r>
              <a:rPr lang="en-GB" sz="1100">
                <a:solidFill>
                  <a:schemeClr val="dk1"/>
                </a:solidFill>
              </a:rPr>
              <a:t> = 0.</a:t>
            </a:r>
            <a:endParaRPr sz="1100">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b="1" lang="en-GB" sz="1100">
                <a:solidFill>
                  <a:schemeClr val="dk1"/>
                </a:solidFill>
              </a:rPr>
              <a:t>User Input:</a:t>
            </a:r>
            <a:r>
              <a:rPr lang="en-GB" sz="1100">
                <a:solidFill>
                  <a:schemeClr val="dk1"/>
                </a:solidFill>
              </a:rPr>
              <a:t> User enters </a:t>
            </a:r>
            <a:r>
              <a:rPr lang="en-GB" sz="1100">
                <a:solidFill>
                  <a:srgbClr val="188038"/>
                </a:solidFill>
                <a:latin typeface="Roboto Mono"/>
                <a:ea typeface="Roboto Mono"/>
                <a:cs typeface="Roboto Mono"/>
                <a:sym typeface="Roboto Mono"/>
              </a:rPr>
              <a:t>date = "05/02/2023"</a:t>
            </a:r>
            <a:r>
              <a:rPr lang="en-GB" sz="1100">
                <a:solidFill>
                  <a:schemeClr val="dk1"/>
                </a:solidFill>
              </a:rPr>
              <a:t>.</a:t>
            </a:r>
            <a:endParaRPr sz="1100">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b="1" lang="en-GB" sz="1100">
                <a:solidFill>
                  <a:schemeClr val="dk1"/>
                </a:solidFill>
              </a:rPr>
              <a:t>Looping:</a:t>
            </a:r>
            <a:endParaRPr b="1" sz="1100">
              <a:solidFill>
                <a:schemeClr val="dk1"/>
              </a:solidFill>
            </a:endParaRPr>
          </a:p>
          <a:p>
            <a:pPr indent="-298450" lvl="1" marL="914400" rtl="0" algn="l">
              <a:lnSpc>
                <a:spcPct val="115000"/>
              </a:lnSpc>
              <a:spcBef>
                <a:spcPts val="0"/>
              </a:spcBef>
              <a:spcAft>
                <a:spcPts val="0"/>
              </a:spcAft>
              <a:buClr>
                <a:schemeClr val="dk1"/>
              </a:buClr>
              <a:buSzPts val="1100"/>
              <a:buChar char="○"/>
            </a:pPr>
            <a:r>
              <a:rPr b="1" lang="en-GB" sz="1100">
                <a:solidFill>
                  <a:schemeClr val="dk1"/>
                </a:solidFill>
              </a:rPr>
              <a:t>count = 0:</a:t>
            </a:r>
            <a:r>
              <a:rPr lang="en-GB" sz="1100">
                <a:solidFill>
                  <a:schemeClr val="dk1"/>
                </a:solidFill>
              </a:rPr>
              <a:t> Date matches! </a:t>
            </a:r>
            <a:r>
              <a:rPr lang="en-GB" sz="1100">
                <a:solidFill>
                  <a:srgbClr val="188038"/>
                </a:solidFill>
                <a:latin typeface="Roboto Mono"/>
                <a:ea typeface="Roboto Mono"/>
                <a:cs typeface="Roboto Mono"/>
                <a:sym typeface="Roboto Mono"/>
              </a:rPr>
              <a:t>total</a:t>
            </a:r>
            <a:r>
              <a:rPr lang="en-GB" sz="1100">
                <a:solidFill>
                  <a:schemeClr val="dk1"/>
                </a:solidFill>
              </a:rPr>
              <a:t> becomes </a:t>
            </a:r>
            <a:r>
              <a:rPr lang="en-GB" sz="1100">
                <a:solidFill>
                  <a:srgbClr val="188038"/>
                </a:solidFill>
                <a:latin typeface="Roboto Mono"/>
                <a:ea typeface="Roboto Mono"/>
                <a:cs typeface="Roboto Mono"/>
                <a:sym typeface="Roboto Mono"/>
              </a:rPr>
              <a:t>0 + 38</a:t>
            </a:r>
            <a:r>
              <a:rPr lang="en-GB" sz="1100">
                <a:solidFill>
                  <a:schemeClr val="dk1"/>
                </a:solidFill>
              </a:rPr>
              <a:t>= </a:t>
            </a:r>
            <a:r>
              <a:rPr b="1" lang="en-GB" sz="1100">
                <a:solidFill>
                  <a:schemeClr val="dk1"/>
                </a:solidFill>
              </a:rPr>
              <a:t>38</a:t>
            </a:r>
            <a:r>
              <a:rPr lang="en-GB" sz="1100">
                <a:solidFill>
                  <a:schemeClr val="dk1"/>
                </a:solidFill>
              </a:rPr>
              <a:t>.</a:t>
            </a:r>
            <a:endParaRPr sz="1100">
              <a:solidFill>
                <a:schemeClr val="dk1"/>
              </a:solidFill>
            </a:endParaRPr>
          </a:p>
          <a:p>
            <a:pPr indent="-298450" lvl="1" marL="914400" rtl="0" algn="l">
              <a:lnSpc>
                <a:spcPct val="115000"/>
              </a:lnSpc>
              <a:spcBef>
                <a:spcPts val="0"/>
              </a:spcBef>
              <a:spcAft>
                <a:spcPts val="0"/>
              </a:spcAft>
              <a:buClr>
                <a:schemeClr val="dk1"/>
              </a:buClr>
              <a:buSzPts val="1100"/>
              <a:buChar char="○"/>
            </a:pPr>
            <a:r>
              <a:rPr b="1" lang="en-GB" sz="1100">
                <a:solidFill>
                  <a:schemeClr val="dk1"/>
                </a:solidFill>
              </a:rPr>
              <a:t>count = 1:</a:t>
            </a:r>
            <a:r>
              <a:rPr lang="en-GB" sz="1100">
                <a:solidFill>
                  <a:schemeClr val="dk1"/>
                </a:solidFill>
              </a:rPr>
              <a:t> Date matches! </a:t>
            </a:r>
            <a:r>
              <a:rPr lang="en-GB" sz="1100">
                <a:solidFill>
                  <a:srgbClr val="188038"/>
                </a:solidFill>
                <a:latin typeface="Roboto Mono"/>
                <a:ea typeface="Roboto Mono"/>
                <a:cs typeface="Roboto Mono"/>
                <a:sym typeface="Roboto Mono"/>
              </a:rPr>
              <a:t>total</a:t>
            </a:r>
            <a:r>
              <a:rPr lang="en-GB" sz="1100">
                <a:solidFill>
                  <a:schemeClr val="dk1"/>
                </a:solidFill>
              </a:rPr>
              <a:t> becomes </a:t>
            </a:r>
            <a:r>
              <a:rPr lang="en-GB" sz="1100">
                <a:solidFill>
                  <a:srgbClr val="188038"/>
                </a:solidFill>
                <a:latin typeface="Roboto Mono"/>
                <a:ea typeface="Roboto Mono"/>
                <a:cs typeface="Roboto Mono"/>
                <a:sym typeface="Roboto Mono"/>
              </a:rPr>
              <a:t>38</a:t>
            </a:r>
            <a:r>
              <a:rPr lang="en-GB" sz="1100">
                <a:solidFill>
                  <a:srgbClr val="188038"/>
                </a:solidFill>
                <a:latin typeface="Roboto Mono"/>
                <a:ea typeface="Roboto Mono"/>
                <a:cs typeface="Roboto Mono"/>
                <a:sym typeface="Roboto Mono"/>
              </a:rPr>
              <a:t>+ 2</a:t>
            </a:r>
            <a:r>
              <a:rPr lang="en-GB" sz="1100">
                <a:solidFill>
                  <a:schemeClr val="dk1"/>
                </a:solidFill>
              </a:rPr>
              <a:t>= </a:t>
            </a:r>
            <a:r>
              <a:rPr b="1" lang="en-GB" sz="1100">
                <a:solidFill>
                  <a:schemeClr val="dk1"/>
                </a:solidFill>
              </a:rPr>
              <a:t>40</a:t>
            </a:r>
            <a:r>
              <a:rPr lang="en-GB" sz="1100">
                <a:solidFill>
                  <a:schemeClr val="dk1"/>
                </a:solidFill>
              </a:rPr>
              <a:t>.</a:t>
            </a:r>
            <a:endParaRPr sz="1100">
              <a:solidFill>
                <a:schemeClr val="dk1"/>
              </a:solidFill>
            </a:endParaRPr>
          </a:p>
          <a:p>
            <a:pPr indent="-298450" lvl="1" marL="914400" rtl="0" algn="l">
              <a:lnSpc>
                <a:spcPct val="115000"/>
              </a:lnSpc>
              <a:spcBef>
                <a:spcPts val="0"/>
              </a:spcBef>
              <a:spcAft>
                <a:spcPts val="0"/>
              </a:spcAft>
              <a:buClr>
                <a:schemeClr val="dk1"/>
              </a:buClr>
              <a:buSzPts val="1100"/>
              <a:buChar char="○"/>
            </a:pPr>
            <a:r>
              <a:rPr b="1" lang="en-GB" sz="1100">
                <a:solidFill>
                  <a:schemeClr val="dk1"/>
                </a:solidFill>
              </a:rPr>
              <a:t>count = 2:</a:t>
            </a:r>
            <a:r>
              <a:rPr lang="en-GB" sz="1100">
                <a:solidFill>
                  <a:schemeClr val="dk1"/>
                </a:solidFill>
              </a:rPr>
              <a:t> Date is "06/02/2023" (No match). </a:t>
            </a:r>
            <a:r>
              <a:rPr lang="en-GB" sz="1100">
                <a:solidFill>
                  <a:srgbClr val="188038"/>
                </a:solidFill>
                <a:latin typeface="Roboto Mono"/>
                <a:ea typeface="Roboto Mono"/>
                <a:cs typeface="Roboto Mono"/>
                <a:sym typeface="Roboto Mono"/>
              </a:rPr>
              <a:t>total</a:t>
            </a:r>
            <a:r>
              <a:rPr lang="en-GB" sz="1100">
                <a:solidFill>
                  <a:schemeClr val="dk1"/>
                </a:solidFill>
              </a:rPr>
              <a:t> remains </a:t>
            </a:r>
            <a:r>
              <a:rPr b="1" lang="en-GB" sz="1100">
                <a:solidFill>
                  <a:schemeClr val="dk1"/>
                </a:solidFill>
              </a:rPr>
              <a:t>40</a:t>
            </a:r>
            <a:r>
              <a:rPr lang="en-GB" sz="1100">
                <a:solidFill>
                  <a:schemeClr val="dk1"/>
                </a:solidFill>
              </a:rPr>
              <a:t>.</a:t>
            </a:r>
            <a:endParaRPr sz="1100">
              <a:solidFill>
                <a:schemeClr val="dk1"/>
              </a:solidFill>
            </a:endParaRPr>
          </a:p>
          <a:p>
            <a:pPr indent="-298450" lvl="1" marL="914400" rtl="0" algn="l">
              <a:lnSpc>
                <a:spcPct val="115000"/>
              </a:lnSpc>
              <a:spcBef>
                <a:spcPts val="0"/>
              </a:spcBef>
              <a:spcAft>
                <a:spcPts val="0"/>
              </a:spcAft>
              <a:buClr>
                <a:schemeClr val="dk1"/>
              </a:buClr>
              <a:buSzPts val="1100"/>
              <a:buChar char="○"/>
            </a:pPr>
            <a:r>
              <a:rPr b="1" lang="en-GB" sz="1100">
                <a:solidFill>
                  <a:schemeClr val="dk1"/>
                </a:solidFill>
              </a:rPr>
              <a:t>count = 3:</a:t>
            </a:r>
            <a:r>
              <a:rPr lang="en-GB" sz="1100">
                <a:solidFill>
                  <a:schemeClr val="dk1"/>
                </a:solidFill>
              </a:rPr>
              <a:t> Date matches! </a:t>
            </a:r>
            <a:r>
              <a:rPr lang="en-GB" sz="1100">
                <a:solidFill>
                  <a:srgbClr val="188038"/>
                </a:solidFill>
                <a:latin typeface="Roboto Mono"/>
                <a:ea typeface="Roboto Mono"/>
                <a:cs typeface="Roboto Mono"/>
                <a:sym typeface="Roboto Mono"/>
              </a:rPr>
              <a:t>total</a:t>
            </a:r>
            <a:r>
              <a:rPr lang="en-GB" sz="1100">
                <a:solidFill>
                  <a:schemeClr val="dk1"/>
                </a:solidFill>
              </a:rPr>
              <a:t> becomes </a:t>
            </a:r>
            <a:r>
              <a:rPr lang="en-GB" sz="1100">
                <a:solidFill>
                  <a:srgbClr val="188038"/>
                </a:solidFill>
                <a:latin typeface="Roboto Mono"/>
                <a:ea typeface="Roboto Mono"/>
                <a:cs typeface="Roboto Mono"/>
                <a:sym typeface="Roboto Mono"/>
              </a:rPr>
              <a:t>25 + 15</a:t>
            </a:r>
            <a:r>
              <a:rPr lang="en-GB" sz="1100">
                <a:solidFill>
                  <a:schemeClr val="dk1"/>
                </a:solidFill>
              </a:rPr>
              <a:t> = </a:t>
            </a:r>
            <a:r>
              <a:rPr b="1" lang="en-GB" sz="1100">
                <a:solidFill>
                  <a:schemeClr val="dk1"/>
                </a:solidFill>
              </a:rPr>
              <a:t>40</a:t>
            </a:r>
            <a:endParaRPr sz="1100">
              <a:solidFill>
                <a:schemeClr val="dk1"/>
              </a:solidFill>
            </a:endParaRPr>
          </a:p>
          <a:p>
            <a:pPr indent="-298450" lvl="1" marL="914400" rtl="0" algn="l">
              <a:lnSpc>
                <a:spcPct val="115000"/>
              </a:lnSpc>
              <a:spcBef>
                <a:spcPts val="0"/>
              </a:spcBef>
              <a:spcAft>
                <a:spcPts val="0"/>
              </a:spcAft>
              <a:buClr>
                <a:schemeClr val="dk1"/>
              </a:buClr>
              <a:buSzPts val="1100"/>
              <a:buChar char="○"/>
            </a:pPr>
            <a:r>
              <a:rPr lang="en-GB" sz="1100">
                <a:solidFill>
                  <a:schemeClr val="dk1"/>
                </a:solidFill>
              </a:rPr>
              <a:t> …</a:t>
            </a:r>
            <a:endParaRPr sz="1100">
              <a:solidFill>
                <a:schemeClr val="dk1"/>
              </a:solidFill>
            </a:endParaRPr>
          </a:p>
          <a:p>
            <a:pPr indent="-298450" lvl="1" marL="914400" rtl="0" algn="l">
              <a:lnSpc>
                <a:spcPct val="115000"/>
              </a:lnSpc>
              <a:spcBef>
                <a:spcPts val="0"/>
              </a:spcBef>
              <a:spcAft>
                <a:spcPts val="0"/>
              </a:spcAft>
              <a:buClr>
                <a:schemeClr val="dk1"/>
              </a:buClr>
              <a:buSzPts val="1100"/>
              <a:buChar char="○"/>
            </a:pPr>
            <a:r>
              <a:rPr lang="en-GB" sz="1100">
                <a:solidFill>
                  <a:schemeClr val="dk1"/>
                </a:solidFill>
              </a:rPr>
              <a:t> …</a:t>
            </a:r>
            <a:endParaRPr sz="1100">
              <a:solidFill>
                <a:schemeClr val="dk1"/>
              </a:solidFill>
            </a:endParaRPr>
          </a:p>
          <a:p>
            <a:pPr indent="-298450" lvl="1" marL="914400" rtl="0" algn="l">
              <a:lnSpc>
                <a:spcPct val="115000"/>
              </a:lnSpc>
              <a:spcBef>
                <a:spcPts val="0"/>
              </a:spcBef>
              <a:spcAft>
                <a:spcPts val="0"/>
              </a:spcAft>
              <a:buClr>
                <a:schemeClr val="dk1"/>
              </a:buClr>
              <a:buSzPts val="1100"/>
              <a:buChar char="○"/>
            </a:pPr>
            <a:r>
              <a:rPr lang="en-GB" sz="1100">
                <a:solidFill>
                  <a:schemeClr val="dk1"/>
                </a:solidFill>
              </a:rPr>
              <a:t> …</a:t>
            </a:r>
            <a:endParaRPr sz="1100">
              <a:solidFill>
                <a:schemeClr val="dk1"/>
              </a:solidFill>
            </a:endParaRPr>
          </a:p>
          <a:p>
            <a:pPr indent="0" lvl="0" marL="0" rtl="0" algn="l">
              <a:lnSpc>
                <a:spcPct val="115000"/>
              </a:lnSpc>
              <a:spcBef>
                <a:spcPts val="1400"/>
              </a:spcBef>
              <a:spcAft>
                <a:spcPts val="0"/>
              </a:spcAft>
              <a:buNone/>
            </a:pPr>
            <a:r>
              <a:rPr b="1" lang="en-GB" sz="1300">
                <a:solidFill>
                  <a:schemeClr val="dk1"/>
                </a:solidFill>
              </a:rPr>
              <a:t>Final Output</a:t>
            </a:r>
            <a:endParaRPr b="1" sz="1300">
              <a:solidFill>
                <a:schemeClr val="dk1"/>
              </a:solidFill>
            </a:endParaRPr>
          </a:p>
          <a:p>
            <a:pPr indent="0" lvl="0" marL="0" rtl="0" algn="l">
              <a:lnSpc>
                <a:spcPct val="115000"/>
              </a:lnSpc>
              <a:spcBef>
                <a:spcPts val="1200"/>
              </a:spcBef>
              <a:spcAft>
                <a:spcPts val="0"/>
              </a:spcAft>
              <a:buNone/>
            </a:pPr>
            <a:r>
              <a:rPr lang="en-GB" sz="1100">
                <a:solidFill>
                  <a:schemeClr val="dk1"/>
                </a:solidFill>
              </a:rPr>
              <a:t>Once the loop finishes checking all indices, the program prints the result:</a:t>
            </a:r>
            <a:endParaRPr sz="1100">
              <a:solidFill>
                <a:schemeClr val="dk1"/>
              </a:solidFill>
            </a:endParaRPr>
          </a:p>
          <a:p>
            <a:pPr indent="0" lvl="0" marL="381000" marR="381000" rtl="0" algn="l">
              <a:lnSpc>
                <a:spcPct val="115000"/>
              </a:lnSpc>
              <a:spcBef>
                <a:spcPts val="1200"/>
              </a:spcBef>
              <a:spcAft>
                <a:spcPts val="1200"/>
              </a:spcAft>
              <a:buNone/>
            </a:pPr>
            <a:r>
              <a:rPr b="1" lang="en-GB" sz="1100">
                <a:solidFill>
                  <a:schemeClr val="dk1"/>
                </a:solidFill>
              </a:rPr>
              <a:t>"There were 40 events on 05/02/2023"</a:t>
            </a:r>
            <a:endParaRPr b="1" sz="1100">
              <a:solidFill>
                <a:schemeClr val="dk1"/>
              </a:solidFill>
            </a:endParaRPr>
          </a:p>
        </p:txBody>
      </p:sp>
      <p:pic>
        <p:nvPicPr>
          <p:cNvPr id="141" name="Google Shape;141;p24"/>
          <p:cNvPicPr preferRelativeResize="0"/>
          <p:nvPr/>
        </p:nvPicPr>
        <p:blipFill>
          <a:blip r:embed="rId4">
            <a:alphaModFix/>
          </a:blip>
          <a:stretch>
            <a:fillRect/>
          </a:stretch>
        </p:blipFill>
        <p:spPr>
          <a:xfrm>
            <a:off x="354299" y="1320549"/>
            <a:ext cx="3637350" cy="13400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45" name="Shape 145"/>
        <p:cNvGrpSpPr/>
        <p:nvPr/>
      </p:nvGrpSpPr>
      <p:grpSpPr>
        <a:xfrm>
          <a:off x="0" y="0"/>
          <a:ext cx="0" cy="0"/>
          <a:chOff x="0" y="0"/>
          <a:chExt cx="0" cy="0"/>
        </a:xfrm>
      </p:grpSpPr>
      <p:sp>
        <p:nvSpPr>
          <p:cNvPr id="146" name="Google Shape;146;p25"/>
          <p:cNvSpPr txBox="1"/>
          <p:nvPr/>
        </p:nvSpPr>
        <p:spPr>
          <a:xfrm>
            <a:off x="362600" y="353850"/>
            <a:ext cx="7332600" cy="5907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GB" sz="4000">
                <a:solidFill>
                  <a:schemeClr val="dk1"/>
                </a:solidFill>
                <a:latin typeface="Titillium Web"/>
                <a:ea typeface="Titillium Web"/>
                <a:cs typeface="Titillium Web"/>
                <a:sym typeface="Titillium Web"/>
              </a:rPr>
              <a:t>The solution</a:t>
            </a:r>
            <a:endParaRPr b="1" sz="4000">
              <a:solidFill>
                <a:schemeClr val="dk1"/>
              </a:solidFill>
              <a:latin typeface="Titillium Web"/>
              <a:ea typeface="Titillium Web"/>
              <a:cs typeface="Titillium Web"/>
              <a:sym typeface="Titillium Web"/>
            </a:endParaRPr>
          </a:p>
        </p:txBody>
      </p:sp>
      <p:sp>
        <p:nvSpPr>
          <p:cNvPr id="147" name="Google Shape;147;p25"/>
          <p:cNvSpPr txBox="1"/>
          <p:nvPr/>
        </p:nvSpPr>
        <p:spPr>
          <a:xfrm>
            <a:off x="354300" y="1006975"/>
            <a:ext cx="8435400" cy="5496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GB" sz="1100">
                <a:solidFill>
                  <a:schemeClr val="dk1"/>
                </a:solidFill>
              </a:rPr>
              <a:t>total = 0 </a:t>
            </a:r>
            <a:endParaRPr sz="1100">
              <a:solidFill>
                <a:schemeClr val="dk1"/>
              </a:solidFill>
            </a:endParaRPr>
          </a:p>
          <a:p>
            <a:pPr indent="0" lvl="0" marL="0" rtl="0" algn="l">
              <a:lnSpc>
                <a:spcPct val="115000"/>
              </a:lnSpc>
              <a:spcBef>
                <a:spcPts val="0"/>
              </a:spcBef>
              <a:spcAft>
                <a:spcPts val="0"/>
              </a:spcAft>
              <a:buNone/>
            </a:pPr>
            <a:r>
              <a:t/>
            </a:r>
            <a:endParaRPr sz="1100">
              <a:solidFill>
                <a:schemeClr val="dk1"/>
              </a:solidFill>
            </a:endParaRPr>
          </a:p>
          <a:p>
            <a:pPr indent="0" lvl="0" marL="0" rtl="0" algn="l">
              <a:lnSpc>
                <a:spcPct val="115000"/>
              </a:lnSpc>
              <a:spcBef>
                <a:spcPts val="0"/>
              </a:spcBef>
              <a:spcAft>
                <a:spcPts val="0"/>
              </a:spcAft>
              <a:buNone/>
            </a:pPr>
            <a:r>
              <a:rPr lang="en-GB" sz="1100">
                <a:solidFill>
                  <a:schemeClr val="dk1"/>
                </a:solidFill>
              </a:rPr>
              <a:t>date = input("Please enter date") </a:t>
            </a:r>
            <a:endParaRPr sz="1100">
              <a:solidFill>
                <a:schemeClr val="dk1"/>
              </a:solidFill>
            </a:endParaRPr>
          </a:p>
          <a:p>
            <a:pPr indent="0" lvl="0" marL="0" rtl="0" algn="l">
              <a:lnSpc>
                <a:spcPct val="115000"/>
              </a:lnSpc>
              <a:spcBef>
                <a:spcPts val="0"/>
              </a:spcBef>
              <a:spcAft>
                <a:spcPts val="0"/>
              </a:spcAft>
              <a:buNone/>
            </a:pPr>
            <a:r>
              <a:t/>
            </a:r>
            <a:endParaRPr sz="1100">
              <a:solidFill>
                <a:schemeClr val="dk1"/>
              </a:solidFill>
            </a:endParaRPr>
          </a:p>
          <a:p>
            <a:pPr indent="0" lvl="0" marL="0" rtl="0" algn="l">
              <a:lnSpc>
                <a:spcPct val="115000"/>
              </a:lnSpc>
              <a:spcBef>
                <a:spcPts val="0"/>
              </a:spcBef>
              <a:spcAft>
                <a:spcPts val="0"/>
              </a:spcAft>
              <a:buNone/>
            </a:pPr>
            <a:r>
              <a:rPr lang="en-GB" sz="1100">
                <a:solidFill>
                  <a:schemeClr val="dk1"/>
                </a:solidFill>
              </a:rPr>
              <a:t>for count = 0 to events.length-1   </a:t>
            </a:r>
            <a:endParaRPr sz="1100">
              <a:solidFill>
                <a:schemeClr val="dk1"/>
              </a:solidFill>
            </a:endParaRPr>
          </a:p>
          <a:p>
            <a:pPr indent="457200" lvl="0" marL="0" rtl="0" algn="l">
              <a:lnSpc>
                <a:spcPct val="115000"/>
              </a:lnSpc>
              <a:spcBef>
                <a:spcPts val="0"/>
              </a:spcBef>
              <a:spcAft>
                <a:spcPts val="0"/>
              </a:spcAft>
              <a:buNone/>
            </a:pPr>
            <a:r>
              <a:t/>
            </a:r>
            <a:endParaRPr sz="1100">
              <a:solidFill>
                <a:schemeClr val="dk1"/>
              </a:solidFill>
            </a:endParaRPr>
          </a:p>
          <a:p>
            <a:pPr indent="457200" lvl="0" marL="0" rtl="0" algn="l">
              <a:lnSpc>
                <a:spcPct val="115000"/>
              </a:lnSpc>
              <a:spcBef>
                <a:spcPts val="0"/>
              </a:spcBef>
              <a:spcAft>
                <a:spcPts val="0"/>
              </a:spcAft>
              <a:buNone/>
            </a:pPr>
            <a:r>
              <a:rPr lang="en-GB" sz="1100">
                <a:solidFill>
                  <a:schemeClr val="dk1"/>
                </a:solidFill>
              </a:rPr>
              <a:t>if events[0, count] == date then      </a:t>
            </a:r>
            <a:endParaRPr sz="1100">
              <a:solidFill>
                <a:schemeClr val="dk1"/>
              </a:solidFill>
            </a:endParaRPr>
          </a:p>
          <a:p>
            <a:pPr indent="457200" lvl="0" marL="457200" rtl="0" algn="l">
              <a:lnSpc>
                <a:spcPct val="115000"/>
              </a:lnSpc>
              <a:spcBef>
                <a:spcPts val="0"/>
              </a:spcBef>
              <a:spcAft>
                <a:spcPts val="0"/>
              </a:spcAft>
              <a:buNone/>
            </a:pPr>
            <a:r>
              <a:t/>
            </a:r>
            <a:endParaRPr sz="1100">
              <a:solidFill>
                <a:schemeClr val="dk1"/>
              </a:solidFill>
            </a:endParaRPr>
          </a:p>
          <a:p>
            <a:pPr indent="457200" lvl="0" marL="457200" rtl="0" algn="l">
              <a:lnSpc>
                <a:spcPct val="115000"/>
              </a:lnSpc>
              <a:spcBef>
                <a:spcPts val="0"/>
              </a:spcBef>
              <a:spcAft>
                <a:spcPts val="0"/>
              </a:spcAft>
              <a:buNone/>
            </a:pPr>
            <a:r>
              <a:rPr lang="en-GB" sz="1100">
                <a:solidFill>
                  <a:schemeClr val="dk1"/>
                </a:solidFill>
              </a:rPr>
              <a:t>total = total + duration[3,count]   </a:t>
            </a:r>
            <a:endParaRPr sz="1100">
              <a:solidFill>
                <a:schemeClr val="dk1"/>
              </a:solidFill>
            </a:endParaRPr>
          </a:p>
          <a:p>
            <a:pPr indent="457200" lvl="0" marL="0" rtl="0" algn="l">
              <a:lnSpc>
                <a:spcPct val="115000"/>
              </a:lnSpc>
              <a:spcBef>
                <a:spcPts val="0"/>
              </a:spcBef>
              <a:spcAft>
                <a:spcPts val="0"/>
              </a:spcAft>
              <a:buNone/>
            </a:pPr>
            <a:r>
              <a:rPr lang="en-GB" sz="1100">
                <a:solidFill>
                  <a:schemeClr val="dk1"/>
                </a:solidFill>
              </a:rPr>
              <a:t>endif </a:t>
            </a:r>
            <a:endParaRPr sz="1100">
              <a:solidFill>
                <a:schemeClr val="dk1"/>
              </a:solidFill>
            </a:endParaRPr>
          </a:p>
          <a:p>
            <a:pPr indent="457200" lvl="0" marL="0" rtl="0" algn="l">
              <a:lnSpc>
                <a:spcPct val="115000"/>
              </a:lnSpc>
              <a:spcBef>
                <a:spcPts val="0"/>
              </a:spcBef>
              <a:spcAft>
                <a:spcPts val="0"/>
              </a:spcAft>
              <a:buNone/>
            </a:pPr>
            <a:r>
              <a:t/>
            </a:r>
            <a:endParaRPr sz="1100">
              <a:solidFill>
                <a:schemeClr val="dk1"/>
              </a:solidFill>
            </a:endParaRPr>
          </a:p>
          <a:p>
            <a:pPr indent="457200" lvl="0" marL="0" rtl="0" algn="l">
              <a:lnSpc>
                <a:spcPct val="115000"/>
              </a:lnSpc>
              <a:spcBef>
                <a:spcPts val="0"/>
              </a:spcBef>
              <a:spcAft>
                <a:spcPts val="0"/>
              </a:spcAft>
              <a:buNone/>
            </a:pPr>
            <a:r>
              <a:rPr lang="en-GB" sz="1100">
                <a:solidFill>
                  <a:schemeClr val="dk1"/>
                </a:solidFill>
              </a:rPr>
              <a:t>next count </a:t>
            </a:r>
            <a:endParaRPr sz="1100">
              <a:solidFill>
                <a:schemeClr val="dk1"/>
              </a:solidFill>
            </a:endParaRPr>
          </a:p>
          <a:p>
            <a:pPr indent="457200" lvl="0" marL="0" rtl="0" algn="l">
              <a:lnSpc>
                <a:spcPct val="115000"/>
              </a:lnSpc>
              <a:spcBef>
                <a:spcPts val="0"/>
              </a:spcBef>
              <a:spcAft>
                <a:spcPts val="0"/>
              </a:spcAft>
              <a:buNone/>
            </a:pPr>
            <a:r>
              <a:t/>
            </a:r>
            <a:endParaRPr sz="1100">
              <a:solidFill>
                <a:schemeClr val="dk1"/>
              </a:solidFill>
            </a:endParaRPr>
          </a:p>
          <a:p>
            <a:pPr indent="457200" lvl="0" marL="0" rtl="0" algn="l">
              <a:lnSpc>
                <a:spcPct val="115000"/>
              </a:lnSpc>
              <a:spcBef>
                <a:spcPts val="0"/>
              </a:spcBef>
              <a:spcAft>
                <a:spcPts val="0"/>
              </a:spcAft>
              <a:buNone/>
            </a:pPr>
            <a:r>
              <a:rPr lang="en-GB" sz="1100">
                <a:solidFill>
                  <a:schemeClr val="dk1"/>
                </a:solidFill>
              </a:rPr>
              <a:t>print("There were " + total + " events on " + date) </a:t>
            </a:r>
            <a:endParaRPr sz="1100">
              <a:solidFill>
                <a:schemeClr val="dk1"/>
              </a:solidFill>
            </a:endParaRPr>
          </a:p>
          <a:p>
            <a:pPr indent="0" lvl="0" marL="0" rtl="0" algn="l">
              <a:spcBef>
                <a:spcPts val="0"/>
              </a:spcBef>
              <a:spcAft>
                <a:spcPts val="0"/>
              </a:spcAft>
              <a:buNone/>
            </a:pPr>
            <a:r>
              <a:t/>
            </a:r>
            <a:endParaRPr>
              <a:solidFill>
                <a:schemeClr val="dk1"/>
              </a:solidFill>
              <a:latin typeface="Titillium Web"/>
              <a:ea typeface="Titillium Web"/>
              <a:cs typeface="Titillium Web"/>
              <a:sym typeface="Titillium Web"/>
            </a:endParaRPr>
          </a:p>
          <a:p>
            <a:pPr indent="0" lvl="0" marL="0" rtl="0" algn="l">
              <a:spcBef>
                <a:spcPts val="0"/>
              </a:spcBef>
              <a:spcAft>
                <a:spcPts val="0"/>
              </a:spcAft>
              <a:buNone/>
            </a:pPr>
            <a:r>
              <a:t/>
            </a:r>
            <a:endParaRPr>
              <a:solidFill>
                <a:schemeClr val="lt1"/>
              </a:solidFill>
              <a:latin typeface="Titillium Web"/>
              <a:ea typeface="Titillium Web"/>
              <a:cs typeface="Titillium Web"/>
              <a:sym typeface="Titillium Web"/>
            </a:endParaRPr>
          </a:p>
          <a:p>
            <a:pPr indent="0" lvl="0" marL="0" rtl="0" algn="l">
              <a:spcBef>
                <a:spcPts val="0"/>
              </a:spcBef>
              <a:spcAft>
                <a:spcPts val="0"/>
              </a:spcAft>
              <a:buNone/>
            </a:pPr>
            <a:r>
              <a:t/>
            </a:r>
            <a:endParaRPr>
              <a:solidFill>
                <a:schemeClr val="lt1"/>
              </a:solidFill>
              <a:latin typeface="Titillium Web"/>
              <a:ea typeface="Titillium Web"/>
              <a:cs typeface="Titillium Web"/>
              <a:sym typeface="Titillium Web"/>
            </a:endParaRPr>
          </a:p>
          <a:p>
            <a:pPr indent="0" lvl="0" marL="0" rtl="0" algn="l">
              <a:spcBef>
                <a:spcPts val="0"/>
              </a:spcBef>
              <a:spcAft>
                <a:spcPts val="0"/>
              </a:spcAft>
              <a:buNone/>
            </a:pPr>
            <a:r>
              <a:t/>
            </a:r>
            <a:endParaRPr>
              <a:solidFill>
                <a:schemeClr val="lt1"/>
              </a:solidFill>
              <a:latin typeface="Titillium Web"/>
              <a:ea typeface="Titillium Web"/>
              <a:cs typeface="Titillium Web"/>
              <a:sym typeface="Titillium Web"/>
            </a:endParaRPr>
          </a:p>
          <a:p>
            <a:pPr indent="0" lvl="0" marL="0" rtl="0" algn="l">
              <a:spcBef>
                <a:spcPts val="0"/>
              </a:spcBef>
              <a:spcAft>
                <a:spcPts val="0"/>
              </a:spcAft>
              <a:buNone/>
            </a:pPr>
            <a:r>
              <a:t/>
            </a:r>
            <a:endParaRPr>
              <a:solidFill>
                <a:schemeClr val="lt1"/>
              </a:solidFill>
              <a:latin typeface="Titillium Web"/>
              <a:ea typeface="Titillium Web"/>
              <a:cs typeface="Titillium Web"/>
              <a:sym typeface="Titillium Web"/>
            </a:endParaRPr>
          </a:p>
          <a:p>
            <a:pPr indent="0" lvl="0" marL="0" rtl="0" algn="l">
              <a:spcBef>
                <a:spcPts val="0"/>
              </a:spcBef>
              <a:spcAft>
                <a:spcPts val="0"/>
              </a:spcAft>
              <a:buNone/>
            </a:pPr>
            <a:r>
              <a:t/>
            </a:r>
            <a:endParaRPr>
              <a:solidFill>
                <a:schemeClr val="lt1"/>
              </a:solidFill>
              <a:latin typeface="Titillium Web"/>
              <a:ea typeface="Titillium Web"/>
              <a:cs typeface="Titillium Web"/>
              <a:sym typeface="Titillium Web"/>
            </a:endParaRPr>
          </a:p>
          <a:p>
            <a:pPr indent="0" lvl="0" marL="0" rtl="0" algn="l">
              <a:spcBef>
                <a:spcPts val="0"/>
              </a:spcBef>
              <a:spcAft>
                <a:spcPts val="0"/>
              </a:spcAft>
              <a:buNone/>
            </a:pPr>
            <a:r>
              <a:t/>
            </a:r>
            <a:endParaRPr>
              <a:solidFill>
                <a:schemeClr val="lt1"/>
              </a:solidFill>
              <a:latin typeface="Titillium Web"/>
              <a:ea typeface="Titillium Web"/>
              <a:cs typeface="Titillium Web"/>
              <a:sym typeface="Titillium Web"/>
            </a:endParaRPr>
          </a:p>
          <a:p>
            <a:pPr indent="0" lvl="0" marL="0" rtl="0" algn="l">
              <a:spcBef>
                <a:spcPts val="0"/>
              </a:spcBef>
              <a:spcAft>
                <a:spcPts val="0"/>
              </a:spcAft>
              <a:buNone/>
            </a:pPr>
            <a:r>
              <a:t/>
            </a:r>
            <a:endParaRPr>
              <a:solidFill>
                <a:schemeClr val="lt1"/>
              </a:solidFill>
              <a:latin typeface="Titillium Web"/>
              <a:ea typeface="Titillium Web"/>
              <a:cs typeface="Titillium Web"/>
              <a:sym typeface="Titillium Web"/>
            </a:endParaRPr>
          </a:p>
          <a:p>
            <a:pPr indent="0" lvl="0" marL="0" rtl="0" algn="l">
              <a:spcBef>
                <a:spcPts val="0"/>
              </a:spcBef>
              <a:spcAft>
                <a:spcPts val="0"/>
              </a:spcAft>
              <a:buNone/>
            </a:pPr>
            <a:r>
              <a:t/>
            </a:r>
            <a:endParaRPr>
              <a:solidFill>
                <a:schemeClr val="lt1"/>
              </a:solidFill>
              <a:latin typeface="Titillium Web"/>
              <a:ea typeface="Titillium Web"/>
              <a:cs typeface="Titillium Web"/>
              <a:sym typeface="Titillium Web"/>
            </a:endParaRPr>
          </a:p>
          <a:p>
            <a:pPr indent="0" lvl="0" marL="0" rtl="0" algn="l">
              <a:spcBef>
                <a:spcPts val="0"/>
              </a:spcBef>
              <a:spcAft>
                <a:spcPts val="0"/>
              </a:spcAft>
              <a:buNone/>
            </a:pPr>
            <a:r>
              <a:t/>
            </a:r>
            <a:endParaRPr>
              <a:solidFill>
                <a:schemeClr val="lt1"/>
              </a:solidFill>
              <a:latin typeface="Titillium Web"/>
              <a:ea typeface="Titillium Web"/>
              <a:cs typeface="Titillium Web"/>
              <a:sym typeface="Titillium Web"/>
            </a:endParaRPr>
          </a:p>
          <a:p>
            <a:pPr indent="0" lvl="0" marL="0" rtl="0" algn="l">
              <a:spcBef>
                <a:spcPts val="0"/>
              </a:spcBef>
              <a:spcAft>
                <a:spcPts val="0"/>
              </a:spcAft>
              <a:buNone/>
            </a:pPr>
            <a:r>
              <a:t/>
            </a:r>
            <a:endParaRPr>
              <a:solidFill>
                <a:schemeClr val="lt1"/>
              </a:solidFill>
              <a:latin typeface="Titillium Web"/>
              <a:ea typeface="Titillium Web"/>
              <a:cs typeface="Titillium Web"/>
              <a:sym typeface="Titillium Web"/>
            </a:endParaRPr>
          </a:p>
          <a:p>
            <a:pPr indent="0" lvl="0" marL="0" rtl="0" algn="l">
              <a:spcBef>
                <a:spcPts val="0"/>
              </a:spcBef>
              <a:spcAft>
                <a:spcPts val="0"/>
              </a:spcAft>
              <a:buNone/>
            </a:pPr>
            <a:r>
              <a:t/>
            </a:r>
            <a:endParaRPr/>
          </a:p>
        </p:txBody>
      </p:sp>
      <p:sp>
        <p:nvSpPr>
          <p:cNvPr id="148" name="Google Shape;148;p25"/>
          <p:cNvSpPr txBox="1"/>
          <p:nvPr/>
        </p:nvSpPr>
        <p:spPr>
          <a:xfrm>
            <a:off x="1049100" y="835400"/>
            <a:ext cx="53451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900">
                <a:solidFill>
                  <a:srgbClr val="FF0000"/>
                </a:solidFill>
              </a:rPr>
              <a:t>#</a:t>
            </a:r>
            <a:r>
              <a:rPr lang="en-GB" sz="900">
                <a:solidFill>
                  <a:srgbClr val="FF0000"/>
                </a:solidFill>
              </a:rPr>
              <a:t>This is your </a:t>
            </a:r>
            <a:r>
              <a:rPr b="1" lang="en-GB" sz="900">
                <a:solidFill>
                  <a:srgbClr val="FF0000"/>
                </a:solidFill>
              </a:rPr>
              <a:t>accumulator</a:t>
            </a:r>
            <a:r>
              <a:rPr lang="en-GB" sz="900">
                <a:solidFill>
                  <a:srgbClr val="FF0000"/>
                </a:solidFill>
              </a:rPr>
              <a:t>. You are preparing a container to hold the sum of seconds. Starting it at zero ensures that you have a clean slate before you start adding up the sensor data.</a:t>
            </a:r>
            <a:endParaRPr sz="900">
              <a:solidFill>
                <a:srgbClr val="FF0000"/>
              </a:solidFill>
            </a:endParaRPr>
          </a:p>
        </p:txBody>
      </p:sp>
      <p:sp>
        <p:nvSpPr>
          <p:cNvPr id="149" name="Google Shape;149;p25"/>
          <p:cNvSpPr txBox="1"/>
          <p:nvPr/>
        </p:nvSpPr>
        <p:spPr>
          <a:xfrm>
            <a:off x="2472150" y="1359950"/>
            <a:ext cx="54618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900">
                <a:solidFill>
                  <a:srgbClr val="FF0000"/>
                </a:solidFill>
              </a:rPr>
              <a:t># T</a:t>
            </a:r>
            <a:r>
              <a:rPr lang="en-GB" sz="900">
                <a:solidFill>
                  <a:srgbClr val="FF0000"/>
                </a:solidFill>
              </a:rPr>
              <a:t>he user will specify which day they are interested in. This variable becomes the "key" to check</a:t>
            </a:r>
            <a:endParaRPr>
              <a:solidFill>
                <a:srgbClr val="FF0000"/>
              </a:solidFill>
            </a:endParaRPr>
          </a:p>
        </p:txBody>
      </p:sp>
      <p:sp>
        <p:nvSpPr>
          <p:cNvPr id="150" name="Google Shape;150;p25"/>
          <p:cNvSpPr txBox="1"/>
          <p:nvPr/>
        </p:nvSpPr>
        <p:spPr>
          <a:xfrm>
            <a:off x="2409025" y="1683050"/>
            <a:ext cx="6195300" cy="600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900">
                <a:solidFill>
                  <a:srgbClr val="FF0000"/>
                </a:solidFill>
              </a:rPr>
              <a:t>#</a:t>
            </a:r>
            <a:r>
              <a:rPr lang="en-GB" sz="900">
                <a:solidFill>
                  <a:srgbClr val="FF0000"/>
                </a:solidFill>
              </a:rPr>
              <a:t>This loop ensures the program checks </a:t>
            </a:r>
            <a:r>
              <a:rPr b="1" lang="en-GB" sz="900">
                <a:solidFill>
                  <a:srgbClr val="FF0000"/>
                </a:solidFill>
              </a:rPr>
              <a:t>every single record</a:t>
            </a:r>
            <a:r>
              <a:rPr lang="en-GB" sz="900">
                <a:solidFill>
                  <a:srgbClr val="FF0000"/>
                </a:solidFill>
              </a:rPr>
              <a:t> in the array.</a:t>
            </a:r>
            <a:endParaRPr sz="900">
              <a:solidFill>
                <a:srgbClr val="FF0000"/>
              </a:solidFill>
            </a:endParaRPr>
          </a:p>
          <a:p>
            <a:pPr indent="0" lvl="0" marL="0" rtl="0" algn="l">
              <a:spcBef>
                <a:spcPts val="0"/>
              </a:spcBef>
              <a:spcAft>
                <a:spcPts val="0"/>
              </a:spcAft>
              <a:buNone/>
            </a:pPr>
            <a:r>
              <a:rPr lang="en-GB" sz="900">
                <a:solidFill>
                  <a:srgbClr val="FF0000"/>
                </a:solidFill>
                <a:latin typeface="Roboto Mono"/>
                <a:ea typeface="Roboto Mono"/>
                <a:cs typeface="Roboto Mono"/>
                <a:sym typeface="Roboto Mono"/>
              </a:rPr>
              <a:t>events[0, count]</a:t>
            </a:r>
            <a:r>
              <a:rPr lang="en-GB" sz="900">
                <a:solidFill>
                  <a:srgbClr val="FF0000"/>
                </a:solidFill>
              </a:rPr>
              <a:t>: This part of your code acts as the </a:t>
            </a:r>
            <a:r>
              <a:rPr b="1" lang="en-GB" sz="900">
                <a:solidFill>
                  <a:srgbClr val="FF0000"/>
                </a:solidFill>
              </a:rPr>
              <a:t>data selector</a:t>
            </a:r>
            <a:r>
              <a:rPr lang="en-GB" sz="900">
                <a:solidFill>
                  <a:srgbClr val="FF0000"/>
                </a:solidFill>
              </a:rPr>
              <a:t>. It looks at the first column (index 0) of the current row which is where the date is stored.</a:t>
            </a:r>
            <a:endParaRPr sz="900">
              <a:solidFill>
                <a:srgbClr val="FF0000"/>
              </a:solidFill>
            </a:endParaRPr>
          </a:p>
        </p:txBody>
      </p:sp>
      <p:sp>
        <p:nvSpPr>
          <p:cNvPr id="151" name="Google Shape;151;p25"/>
          <p:cNvSpPr txBox="1"/>
          <p:nvPr/>
        </p:nvSpPr>
        <p:spPr>
          <a:xfrm>
            <a:off x="3210425" y="2214775"/>
            <a:ext cx="6267300" cy="757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900"/>
              </a:spcBef>
              <a:spcAft>
                <a:spcPts val="0"/>
              </a:spcAft>
              <a:buNone/>
            </a:pPr>
            <a:r>
              <a:rPr lang="en-GB" sz="900">
                <a:solidFill>
                  <a:srgbClr val="FF0000"/>
                </a:solidFill>
              </a:rPr>
              <a:t>#here</a:t>
            </a:r>
            <a:r>
              <a:rPr lang="en-GB" sz="900">
                <a:solidFill>
                  <a:srgbClr val="FF0000"/>
                </a:solidFill>
              </a:rPr>
              <a:t> the program compares the date in the array in the current position to the user's input.</a:t>
            </a:r>
            <a:endParaRPr sz="900">
              <a:solidFill>
                <a:srgbClr val="FF0000"/>
              </a:solidFill>
            </a:endParaRPr>
          </a:p>
          <a:p>
            <a:pPr indent="-285750" lvl="0" marL="457200" rtl="0" algn="l">
              <a:lnSpc>
                <a:spcPct val="115000"/>
              </a:lnSpc>
              <a:spcBef>
                <a:spcPts val="900"/>
              </a:spcBef>
              <a:spcAft>
                <a:spcPts val="0"/>
              </a:spcAft>
              <a:buClr>
                <a:srgbClr val="FF0000"/>
              </a:buClr>
              <a:buSzPts val="900"/>
              <a:buChar char="●"/>
            </a:pPr>
            <a:r>
              <a:rPr lang="en-GB" sz="900">
                <a:solidFill>
                  <a:srgbClr val="FF0000"/>
                </a:solidFill>
              </a:rPr>
              <a:t>If they match, it proceeds to the next line to update the total</a:t>
            </a:r>
            <a:endParaRPr sz="900">
              <a:solidFill>
                <a:srgbClr val="FF0000"/>
              </a:solidFill>
            </a:endParaRPr>
          </a:p>
          <a:p>
            <a:pPr indent="-285750" lvl="0" marL="457200" rtl="0" algn="l">
              <a:lnSpc>
                <a:spcPct val="115000"/>
              </a:lnSpc>
              <a:spcBef>
                <a:spcPts val="0"/>
              </a:spcBef>
              <a:spcAft>
                <a:spcPts val="0"/>
              </a:spcAft>
              <a:buClr>
                <a:srgbClr val="FF0000"/>
              </a:buClr>
              <a:buSzPts val="900"/>
              <a:buChar char="●"/>
            </a:pPr>
            <a:r>
              <a:rPr lang="en-GB" sz="900">
                <a:solidFill>
                  <a:srgbClr val="FF0000"/>
                </a:solidFill>
              </a:rPr>
              <a:t>If they do not match, it ignores that record and moves to the next</a:t>
            </a:r>
            <a:endParaRPr sz="900">
              <a:solidFill>
                <a:srgbClr val="FF0000"/>
              </a:solidFill>
            </a:endParaRPr>
          </a:p>
        </p:txBody>
      </p:sp>
      <p:sp>
        <p:nvSpPr>
          <p:cNvPr id="152" name="Google Shape;152;p25"/>
          <p:cNvSpPr txBox="1"/>
          <p:nvPr/>
        </p:nvSpPr>
        <p:spPr>
          <a:xfrm>
            <a:off x="98556" y="1050249"/>
            <a:ext cx="591300" cy="446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800"/>
              </a:spcBef>
              <a:spcAft>
                <a:spcPts val="400"/>
              </a:spcAft>
              <a:buNone/>
            </a:pPr>
            <a:r>
              <a:rPr b="1" lang="en-GB" sz="1700">
                <a:solidFill>
                  <a:srgbClr val="00FF00"/>
                </a:solidFill>
              </a:rPr>
              <a:t>✔</a:t>
            </a:r>
            <a:endParaRPr>
              <a:solidFill>
                <a:srgbClr val="00FF00"/>
              </a:solidFill>
            </a:endParaRPr>
          </a:p>
        </p:txBody>
      </p:sp>
      <p:sp>
        <p:nvSpPr>
          <p:cNvPr id="153" name="Google Shape;153;p25"/>
          <p:cNvSpPr txBox="1"/>
          <p:nvPr/>
        </p:nvSpPr>
        <p:spPr>
          <a:xfrm>
            <a:off x="31231" y="1409924"/>
            <a:ext cx="591300" cy="446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800"/>
              </a:spcBef>
              <a:spcAft>
                <a:spcPts val="400"/>
              </a:spcAft>
              <a:buNone/>
            </a:pPr>
            <a:r>
              <a:rPr b="1" lang="en-GB" sz="1700">
                <a:solidFill>
                  <a:srgbClr val="00FF00"/>
                </a:solidFill>
              </a:rPr>
              <a:t>✔</a:t>
            </a:r>
            <a:endParaRPr>
              <a:solidFill>
                <a:srgbClr val="00FF00"/>
              </a:solidFill>
            </a:endParaRPr>
          </a:p>
        </p:txBody>
      </p:sp>
      <p:sp>
        <p:nvSpPr>
          <p:cNvPr id="154" name="Google Shape;154;p25"/>
          <p:cNvSpPr txBox="1"/>
          <p:nvPr/>
        </p:nvSpPr>
        <p:spPr>
          <a:xfrm>
            <a:off x="202106" y="1808924"/>
            <a:ext cx="591300" cy="446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800"/>
              </a:spcBef>
              <a:spcAft>
                <a:spcPts val="400"/>
              </a:spcAft>
              <a:buNone/>
            </a:pPr>
            <a:r>
              <a:rPr b="1" lang="en-GB" sz="1700">
                <a:solidFill>
                  <a:srgbClr val="00FF00"/>
                </a:solidFill>
              </a:rPr>
              <a:t>✔</a:t>
            </a:r>
            <a:endParaRPr>
              <a:solidFill>
                <a:srgbClr val="00FF00"/>
              </a:solidFill>
            </a:endParaRPr>
          </a:p>
        </p:txBody>
      </p:sp>
      <p:sp>
        <p:nvSpPr>
          <p:cNvPr id="155" name="Google Shape;155;p25"/>
          <p:cNvSpPr txBox="1"/>
          <p:nvPr/>
        </p:nvSpPr>
        <p:spPr>
          <a:xfrm>
            <a:off x="1817731" y="2214774"/>
            <a:ext cx="591300" cy="446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800"/>
              </a:spcBef>
              <a:spcAft>
                <a:spcPts val="400"/>
              </a:spcAft>
              <a:buNone/>
            </a:pPr>
            <a:r>
              <a:rPr b="1" lang="en-GB" sz="1700">
                <a:solidFill>
                  <a:srgbClr val="00FF00"/>
                </a:solidFill>
              </a:rPr>
              <a:t>✔</a:t>
            </a:r>
            <a:endParaRPr>
              <a:solidFill>
                <a:srgbClr val="00FF00"/>
              </a:solidFill>
            </a:endParaRPr>
          </a:p>
        </p:txBody>
      </p:sp>
      <p:sp>
        <p:nvSpPr>
          <p:cNvPr id="156" name="Google Shape;156;p25"/>
          <p:cNvSpPr txBox="1"/>
          <p:nvPr/>
        </p:nvSpPr>
        <p:spPr>
          <a:xfrm>
            <a:off x="1091481" y="2491374"/>
            <a:ext cx="591300" cy="446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800"/>
              </a:spcBef>
              <a:spcAft>
                <a:spcPts val="400"/>
              </a:spcAft>
              <a:buNone/>
            </a:pPr>
            <a:r>
              <a:rPr b="1" lang="en-GB" sz="1700">
                <a:solidFill>
                  <a:srgbClr val="00FF00"/>
                </a:solidFill>
              </a:rPr>
              <a:t>✔</a:t>
            </a:r>
            <a:endParaRPr>
              <a:solidFill>
                <a:srgbClr val="00FF00"/>
              </a:solidFill>
            </a:endParaRPr>
          </a:p>
        </p:txBody>
      </p:sp>
      <p:sp>
        <p:nvSpPr>
          <p:cNvPr id="157" name="Google Shape;157;p25"/>
          <p:cNvSpPr txBox="1"/>
          <p:nvPr/>
        </p:nvSpPr>
        <p:spPr>
          <a:xfrm>
            <a:off x="658956" y="3436074"/>
            <a:ext cx="591300" cy="446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800"/>
              </a:spcBef>
              <a:spcAft>
                <a:spcPts val="400"/>
              </a:spcAft>
              <a:buNone/>
            </a:pPr>
            <a:r>
              <a:rPr b="1" lang="en-GB" sz="1700">
                <a:solidFill>
                  <a:srgbClr val="00FF00"/>
                </a:solidFill>
              </a:rPr>
              <a:t>✔</a:t>
            </a:r>
            <a:endParaRPr>
              <a:solidFill>
                <a:srgbClr val="00FF0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61" name="Shape 161"/>
        <p:cNvGrpSpPr/>
        <p:nvPr/>
      </p:nvGrpSpPr>
      <p:grpSpPr>
        <a:xfrm>
          <a:off x="0" y="0"/>
          <a:ext cx="0" cy="0"/>
          <a:chOff x="0" y="0"/>
          <a:chExt cx="0" cy="0"/>
        </a:xfrm>
      </p:grpSpPr>
      <p:pic>
        <p:nvPicPr>
          <p:cNvPr id="162" name="Google Shape;162;p26"/>
          <p:cNvPicPr preferRelativeResize="0"/>
          <p:nvPr/>
        </p:nvPicPr>
        <p:blipFill>
          <a:blip r:embed="rId4">
            <a:alphaModFix/>
          </a:blip>
          <a:stretch>
            <a:fillRect/>
          </a:stretch>
        </p:blipFill>
        <p:spPr>
          <a:xfrm>
            <a:off x="1575125" y="384013"/>
            <a:ext cx="4987100" cy="4375475"/>
          </a:xfrm>
          <a:prstGeom prst="rect">
            <a:avLst/>
          </a:prstGeom>
          <a:noFill/>
          <a:ln cap="flat" cmpd="sng" w="25400">
            <a:solidFill>
              <a:srgbClr val="FF0000"/>
            </a:solidFill>
            <a:prstDash val="solid"/>
            <a:miter lim="8000"/>
            <a:headEnd len="sm" w="sm" type="none"/>
            <a:tailEnd len="sm" w="sm" type="none"/>
          </a:ln>
        </p:spPr>
      </p:pic>
      <p:sp>
        <p:nvSpPr>
          <p:cNvPr id="163" name="Google Shape;163;p26"/>
          <p:cNvSpPr txBox="1"/>
          <p:nvPr/>
        </p:nvSpPr>
        <p:spPr>
          <a:xfrm>
            <a:off x="3004025" y="2652350"/>
            <a:ext cx="30000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100">
                <a:solidFill>
                  <a:srgbClr val="FF0000"/>
                </a:solidFill>
              </a:rPr>
              <a:t>theTeam.length() - 1 </a:t>
            </a:r>
            <a:endParaRPr sz="1100">
              <a:solidFill>
                <a:srgbClr val="FF0000"/>
              </a:solidFill>
            </a:endParaRPr>
          </a:p>
        </p:txBody>
      </p:sp>
      <p:sp>
        <p:nvSpPr>
          <p:cNvPr id="164" name="Google Shape;164;p26"/>
          <p:cNvSpPr txBox="1"/>
          <p:nvPr/>
        </p:nvSpPr>
        <p:spPr>
          <a:xfrm>
            <a:off x="3072000" y="2918450"/>
            <a:ext cx="30000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100">
                <a:solidFill>
                  <a:srgbClr val="FF0000"/>
                </a:solidFill>
              </a:rPr>
              <a:t>Count</a:t>
            </a:r>
            <a:endParaRPr sz="1100">
              <a:solidFill>
                <a:srgbClr val="FF0000"/>
              </a:solidFill>
            </a:endParaRPr>
          </a:p>
        </p:txBody>
      </p:sp>
      <p:sp>
        <p:nvSpPr>
          <p:cNvPr id="165" name="Google Shape;165;p26"/>
          <p:cNvSpPr txBox="1"/>
          <p:nvPr/>
        </p:nvSpPr>
        <p:spPr>
          <a:xfrm>
            <a:off x="4671625" y="2918450"/>
            <a:ext cx="30000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100">
                <a:solidFill>
                  <a:srgbClr val="FF0000"/>
                </a:solidFill>
              </a:rPr>
              <a:t>StudentName</a:t>
            </a:r>
            <a:endParaRPr sz="1100">
              <a:solidFill>
                <a:srgbClr val="FF0000"/>
              </a:solidFill>
            </a:endParaRPr>
          </a:p>
        </p:txBody>
      </p:sp>
      <p:sp>
        <p:nvSpPr>
          <p:cNvPr id="166" name="Google Shape;166;p26"/>
          <p:cNvSpPr txBox="1"/>
          <p:nvPr/>
        </p:nvSpPr>
        <p:spPr>
          <a:xfrm>
            <a:off x="3004025" y="3153500"/>
            <a:ext cx="30000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100">
                <a:solidFill>
                  <a:srgbClr val="FF0000"/>
                </a:solidFill>
              </a:rPr>
              <a:t>True</a:t>
            </a:r>
            <a:endParaRPr sz="1100">
              <a:solidFill>
                <a:srgbClr val="FF000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70" name="Shape 170"/>
        <p:cNvGrpSpPr/>
        <p:nvPr/>
      </p:nvGrpSpPr>
      <p:grpSpPr>
        <a:xfrm>
          <a:off x="0" y="0"/>
          <a:ext cx="0" cy="0"/>
          <a:chOff x="0" y="0"/>
          <a:chExt cx="0" cy="0"/>
        </a:xfrm>
      </p:grpSpPr>
      <p:sp>
        <p:nvSpPr>
          <p:cNvPr id="171" name="Google Shape;171;p27"/>
          <p:cNvSpPr txBox="1"/>
          <p:nvPr/>
        </p:nvSpPr>
        <p:spPr>
          <a:xfrm>
            <a:off x="362600" y="353850"/>
            <a:ext cx="7332600" cy="5907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GB" sz="4000">
                <a:solidFill>
                  <a:schemeClr val="dk1"/>
                </a:solidFill>
                <a:latin typeface="Titillium Web"/>
                <a:ea typeface="Titillium Web"/>
                <a:cs typeface="Titillium Web"/>
                <a:sym typeface="Titillium Web"/>
              </a:rPr>
              <a:t>Breaking it down</a:t>
            </a:r>
            <a:endParaRPr b="1" sz="4000">
              <a:solidFill>
                <a:schemeClr val="dk1"/>
              </a:solidFill>
              <a:latin typeface="Titillium Web"/>
              <a:ea typeface="Titillium Web"/>
              <a:cs typeface="Titillium Web"/>
              <a:sym typeface="Titillium Web"/>
            </a:endParaRPr>
          </a:p>
        </p:txBody>
      </p:sp>
      <p:sp>
        <p:nvSpPr>
          <p:cNvPr id="172" name="Google Shape;172;p27"/>
          <p:cNvSpPr txBox="1"/>
          <p:nvPr/>
        </p:nvSpPr>
        <p:spPr>
          <a:xfrm>
            <a:off x="362600" y="1410100"/>
            <a:ext cx="8435400" cy="5787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solidFill>
                  <a:schemeClr val="dk1"/>
                </a:solidFill>
                <a:latin typeface="Titillium Web"/>
                <a:ea typeface="Titillium Web"/>
                <a:cs typeface="Titillium Web"/>
                <a:sym typeface="Titillium Web"/>
              </a:rPr>
              <a:t>Linear search - starts at first elements, iterates through array until target found or until end of the array</a:t>
            </a:r>
            <a:endParaRPr>
              <a:solidFill>
                <a:schemeClr val="dk1"/>
              </a:solidFill>
              <a:latin typeface="Titillium Web"/>
              <a:ea typeface="Titillium Web"/>
              <a:cs typeface="Titillium Web"/>
              <a:sym typeface="Titillium Web"/>
            </a:endParaRPr>
          </a:p>
          <a:p>
            <a:pPr indent="0" lvl="0" marL="0" rtl="0" algn="l">
              <a:spcBef>
                <a:spcPts val="0"/>
              </a:spcBef>
              <a:spcAft>
                <a:spcPts val="0"/>
              </a:spcAft>
              <a:buNone/>
            </a:pPr>
            <a:r>
              <a:rPr lang="en-GB">
                <a:solidFill>
                  <a:schemeClr val="dk1"/>
                </a:solidFill>
                <a:latin typeface="Titillium Web"/>
                <a:ea typeface="Titillium Web"/>
                <a:cs typeface="Titillium Web"/>
                <a:sym typeface="Titillium Web"/>
              </a:rPr>
              <a:t>Make sure you know the difference between Linear and Binary</a:t>
            </a:r>
            <a:endParaRPr>
              <a:solidFill>
                <a:schemeClr val="dk1"/>
              </a:solidFill>
              <a:latin typeface="Titillium Web"/>
              <a:ea typeface="Titillium Web"/>
              <a:cs typeface="Titillium Web"/>
              <a:sym typeface="Titillium Web"/>
            </a:endParaRPr>
          </a:p>
          <a:p>
            <a:pPr indent="0" lvl="0" marL="0" rtl="0" algn="l">
              <a:spcBef>
                <a:spcPts val="0"/>
              </a:spcBef>
              <a:spcAft>
                <a:spcPts val="0"/>
              </a:spcAft>
              <a:buNone/>
            </a:pPr>
            <a:r>
              <a:t/>
            </a:r>
            <a:endParaRPr>
              <a:solidFill>
                <a:schemeClr val="dk1"/>
              </a:solidFill>
              <a:latin typeface="Titillium Web"/>
              <a:ea typeface="Titillium Web"/>
              <a:cs typeface="Titillium Web"/>
              <a:sym typeface="Titillium Web"/>
            </a:endParaRPr>
          </a:p>
          <a:p>
            <a:pPr indent="0" lvl="0" marL="0" rtl="0" algn="l">
              <a:spcBef>
                <a:spcPts val="0"/>
              </a:spcBef>
              <a:spcAft>
                <a:spcPts val="0"/>
              </a:spcAft>
              <a:buNone/>
            </a:pPr>
            <a:r>
              <a:rPr lang="en-GB">
                <a:solidFill>
                  <a:schemeClr val="dk1"/>
                </a:solidFill>
                <a:latin typeface="Titillium Web"/>
                <a:ea typeface="Titillium Web"/>
                <a:cs typeface="Titillium Web"/>
                <a:sym typeface="Titillium Web"/>
              </a:rPr>
              <a:t>Binary = faster for large data sets - </a:t>
            </a:r>
            <a:r>
              <a:rPr lang="en-GB">
                <a:solidFill>
                  <a:schemeClr val="dk1"/>
                </a:solidFill>
                <a:latin typeface="Titillium Web"/>
                <a:ea typeface="Titillium Web"/>
                <a:cs typeface="Titillium Web"/>
                <a:sym typeface="Titillium Web"/>
              </a:rPr>
              <a:t>precondition means it must be in order!</a:t>
            </a:r>
            <a:endParaRPr>
              <a:solidFill>
                <a:schemeClr val="dk1"/>
              </a:solidFill>
              <a:latin typeface="Titillium Web"/>
              <a:ea typeface="Titillium Web"/>
              <a:cs typeface="Titillium Web"/>
              <a:sym typeface="Titillium Web"/>
            </a:endParaRPr>
          </a:p>
          <a:p>
            <a:pPr indent="0" lvl="0" marL="0" rtl="0" algn="l">
              <a:spcBef>
                <a:spcPts val="0"/>
              </a:spcBef>
              <a:spcAft>
                <a:spcPts val="0"/>
              </a:spcAft>
              <a:buNone/>
            </a:pPr>
            <a:r>
              <a:t/>
            </a:r>
            <a:endParaRPr>
              <a:solidFill>
                <a:schemeClr val="dk1"/>
              </a:solidFill>
              <a:latin typeface="Titillium Web"/>
              <a:ea typeface="Titillium Web"/>
              <a:cs typeface="Titillium Web"/>
              <a:sym typeface="Titillium Web"/>
            </a:endParaRPr>
          </a:p>
          <a:p>
            <a:pPr indent="0" lvl="0" marL="0" rtl="0" algn="l">
              <a:spcBef>
                <a:spcPts val="0"/>
              </a:spcBef>
              <a:spcAft>
                <a:spcPts val="0"/>
              </a:spcAft>
              <a:buNone/>
            </a:pPr>
            <a:r>
              <a:rPr lang="en-GB">
                <a:solidFill>
                  <a:schemeClr val="dk1"/>
                </a:solidFill>
                <a:latin typeface="Titillium Web"/>
                <a:ea typeface="Titillium Web"/>
                <a:cs typeface="Titillium Web"/>
                <a:sym typeface="Titillium Web"/>
              </a:rPr>
              <a:t>Work out Mid point </a:t>
            </a:r>
            <a:endParaRPr>
              <a:solidFill>
                <a:schemeClr val="dk1"/>
              </a:solidFill>
              <a:latin typeface="Titillium Web"/>
              <a:ea typeface="Titillium Web"/>
              <a:cs typeface="Titillium Web"/>
              <a:sym typeface="Titillium Web"/>
            </a:endParaRPr>
          </a:p>
          <a:p>
            <a:pPr indent="0" lvl="0" marL="0" rtl="0" algn="l">
              <a:spcBef>
                <a:spcPts val="0"/>
              </a:spcBef>
              <a:spcAft>
                <a:spcPts val="0"/>
              </a:spcAft>
              <a:buNone/>
            </a:pPr>
            <a:r>
              <a:rPr lang="en-GB">
                <a:solidFill>
                  <a:schemeClr val="dk1"/>
                </a:solidFill>
                <a:latin typeface="Titillium Web"/>
                <a:ea typeface="Titillium Web"/>
                <a:cs typeface="Titillium Web"/>
                <a:sym typeface="Titillium Web"/>
              </a:rPr>
              <a:t>Compare target with mid point is found then stop search.  If not found then</a:t>
            </a:r>
            <a:endParaRPr>
              <a:solidFill>
                <a:schemeClr val="dk1"/>
              </a:solidFill>
              <a:latin typeface="Titillium Web"/>
              <a:ea typeface="Titillium Web"/>
              <a:cs typeface="Titillium Web"/>
              <a:sym typeface="Titillium Web"/>
            </a:endParaRPr>
          </a:p>
          <a:p>
            <a:pPr indent="0" lvl="0" marL="0" rtl="0" algn="l">
              <a:spcBef>
                <a:spcPts val="0"/>
              </a:spcBef>
              <a:spcAft>
                <a:spcPts val="0"/>
              </a:spcAft>
              <a:buNone/>
            </a:pPr>
            <a:r>
              <a:rPr lang="en-GB">
                <a:solidFill>
                  <a:schemeClr val="dk1"/>
                </a:solidFill>
                <a:latin typeface="Titillium Web"/>
                <a:ea typeface="Titillium Web"/>
                <a:cs typeface="Titillium Web"/>
                <a:sym typeface="Titillium Web"/>
              </a:rPr>
              <a:t>If Midpoint&gt;than target value discard this and items to right side</a:t>
            </a:r>
            <a:endParaRPr>
              <a:solidFill>
                <a:schemeClr val="dk1"/>
              </a:solidFill>
              <a:latin typeface="Titillium Web"/>
              <a:ea typeface="Titillium Web"/>
              <a:cs typeface="Titillium Web"/>
              <a:sym typeface="Titillium Web"/>
            </a:endParaRPr>
          </a:p>
          <a:p>
            <a:pPr indent="0" lvl="0" marL="0" rtl="0" algn="l">
              <a:spcBef>
                <a:spcPts val="0"/>
              </a:spcBef>
              <a:spcAft>
                <a:spcPts val="0"/>
              </a:spcAft>
              <a:buNone/>
            </a:pPr>
            <a:r>
              <a:rPr lang="en-GB">
                <a:solidFill>
                  <a:schemeClr val="dk1"/>
                </a:solidFill>
                <a:latin typeface="Titillium Web"/>
                <a:ea typeface="Titillium Web"/>
                <a:cs typeface="Titillium Web"/>
                <a:sym typeface="Titillium Web"/>
              </a:rPr>
              <a:t>If Midpoint&lt;than target value discard this and items to left side</a:t>
            </a:r>
            <a:endParaRPr>
              <a:solidFill>
                <a:schemeClr val="dk1"/>
              </a:solidFill>
              <a:latin typeface="Titillium Web"/>
              <a:ea typeface="Titillium Web"/>
              <a:cs typeface="Titillium Web"/>
              <a:sym typeface="Titillium Web"/>
            </a:endParaRPr>
          </a:p>
          <a:p>
            <a:pPr indent="0" lvl="0" marL="0" rtl="0" algn="l">
              <a:spcBef>
                <a:spcPts val="0"/>
              </a:spcBef>
              <a:spcAft>
                <a:spcPts val="0"/>
              </a:spcAft>
              <a:buNone/>
            </a:pPr>
            <a:r>
              <a:rPr lang="en-GB">
                <a:solidFill>
                  <a:schemeClr val="dk1"/>
                </a:solidFill>
                <a:latin typeface="Titillium Web"/>
                <a:ea typeface="Titillium Web"/>
                <a:cs typeface="Titillium Web"/>
                <a:sym typeface="Titillium Web"/>
              </a:rPr>
              <a:t>Repeat until midpoint = target</a:t>
            </a:r>
            <a:endParaRPr>
              <a:solidFill>
                <a:schemeClr val="dk1"/>
              </a:solidFill>
              <a:latin typeface="Titillium Web"/>
              <a:ea typeface="Titillium Web"/>
              <a:cs typeface="Titillium Web"/>
              <a:sym typeface="Titillium Web"/>
            </a:endParaRPr>
          </a:p>
          <a:p>
            <a:pPr indent="0" lvl="0" marL="0" rtl="0" algn="l">
              <a:spcBef>
                <a:spcPts val="0"/>
              </a:spcBef>
              <a:spcAft>
                <a:spcPts val="0"/>
              </a:spcAft>
              <a:buNone/>
            </a:pPr>
            <a:r>
              <a:t/>
            </a:r>
            <a:endParaRPr>
              <a:solidFill>
                <a:schemeClr val="dk1"/>
              </a:solidFill>
              <a:latin typeface="Titillium Web"/>
              <a:ea typeface="Titillium Web"/>
              <a:cs typeface="Titillium Web"/>
              <a:sym typeface="Titillium Web"/>
            </a:endParaRPr>
          </a:p>
          <a:p>
            <a:pPr indent="0" lvl="0" marL="0" rtl="0" algn="l">
              <a:spcBef>
                <a:spcPts val="0"/>
              </a:spcBef>
              <a:spcAft>
                <a:spcPts val="0"/>
              </a:spcAft>
              <a:buNone/>
            </a:pPr>
            <a:r>
              <a:rPr lang="en-GB">
                <a:solidFill>
                  <a:schemeClr val="dk1"/>
                </a:solidFill>
                <a:latin typeface="Titillium Web"/>
                <a:ea typeface="Titillium Web"/>
                <a:cs typeface="Titillium Web"/>
                <a:sym typeface="Titillium Web"/>
              </a:rPr>
              <a:t>Linear = small unordered data sets</a:t>
            </a:r>
            <a:endParaRPr>
              <a:solidFill>
                <a:schemeClr val="dk1"/>
              </a:solidFill>
              <a:latin typeface="Titillium Web"/>
              <a:ea typeface="Titillium Web"/>
              <a:cs typeface="Titillium Web"/>
              <a:sym typeface="Titillium Web"/>
            </a:endParaRPr>
          </a:p>
          <a:p>
            <a:pPr indent="0" lvl="0" marL="0" rtl="0" algn="l">
              <a:spcBef>
                <a:spcPts val="0"/>
              </a:spcBef>
              <a:spcAft>
                <a:spcPts val="0"/>
              </a:spcAft>
              <a:buNone/>
            </a:pPr>
            <a:r>
              <a:t/>
            </a:r>
            <a:endParaRPr>
              <a:solidFill>
                <a:schemeClr val="dk1"/>
              </a:solidFill>
              <a:latin typeface="Titillium Web"/>
              <a:ea typeface="Titillium Web"/>
              <a:cs typeface="Titillium Web"/>
              <a:sym typeface="Titillium Web"/>
            </a:endParaRPr>
          </a:p>
          <a:p>
            <a:pPr indent="0" lvl="0" marL="0" rtl="0" algn="l">
              <a:spcBef>
                <a:spcPts val="0"/>
              </a:spcBef>
              <a:spcAft>
                <a:spcPts val="0"/>
              </a:spcAft>
              <a:buNone/>
            </a:pPr>
            <a:r>
              <a:t/>
            </a:r>
            <a:endParaRPr>
              <a:solidFill>
                <a:schemeClr val="dk1"/>
              </a:solidFill>
              <a:latin typeface="Titillium Web"/>
              <a:ea typeface="Titillium Web"/>
              <a:cs typeface="Titillium Web"/>
              <a:sym typeface="Titillium Web"/>
            </a:endParaRPr>
          </a:p>
          <a:p>
            <a:pPr indent="0" lvl="0" marL="0" rtl="0" algn="l">
              <a:spcBef>
                <a:spcPts val="0"/>
              </a:spcBef>
              <a:spcAft>
                <a:spcPts val="0"/>
              </a:spcAft>
              <a:buNone/>
            </a:pPr>
            <a:r>
              <a:t/>
            </a:r>
            <a:endParaRPr>
              <a:solidFill>
                <a:schemeClr val="dk1"/>
              </a:solidFill>
              <a:latin typeface="Titillium Web"/>
              <a:ea typeface="Titillium Web"/>
              <a:cs typeface="Titillium Web"/>
              <a:sym typeface="Titillium Web"/>
            </a:endParaRPr>
          </a:p>
          <a:p>
            <a:pPr indent="0" lvl="0" marL="0" rtl="0" algn="l">
              <a:spcBef>
                <a:spcPts val="0"/>
              </a:spcBef>
              <a:spcAft>
                <a:spcPts val="0"/>
              </a:spcAft>
              <a:buNone/>
            </a:pPr>
            <a:r>
              <a:t/>
            </a:r>
            <a:endParaRPr>
              <a:solidFill>
                <a:schemeClr val="lt1"/>
              </a:solidFill>
              <a:latin typeface="Titillium Web"/>
              <a:ea typeface="Titillium Web"/>
              <a:cs typeface="Titillium Web"/>
              <a:sym typeface="Titillium Web"/>
            </a:endParaRPr>
          </a:p>
          <a:p>
            <a:pPr indent="0" lvl="0" marL="0" rtl="0" algn="l">
              <a:spcBef>
                <a:spcPts val="0"/>
              </a:spcBef>
              <a:spcAft>
                <a:spcPts val="0"/>
              </a:spcAft>
              <a:buNone/>
            </a:pPr>
            <a:r>
              <a:t/>
            </a:r>
            <a:endParaRPr>
              <a:solidFill>
                <a:schemeClr val="lt1"/>
              </a:solidFill>
              <a:latin typeface="Titillium Web"/>
              <a:ea typeface="Titillium Web"/>
              <a:cs typeface="Titillium Web"/>
              <a:sym typeface="Titillium Web"/>
            </a:endParaRPr>
          </a:p>
          <a:p>
            <a:pPr indent="0" lvl="0" marL="0" rtl="0" algn="l">
              <a:spcBef>
                <a:spcPts val="0"/>
              </a:spcBef>
              <a:spcAft>
                <a:spcPts val="0"/>
              </a:spcAft>
              <a:buNone/>
            </a:pPr>
            <a:r>
              <a:t/>
            </a:r>
            <a:endParaRPr>
              <a:solidFill>
                <a:schemeClr val="lt1"/>
              </a:solidFill>
              <a:latin typeface="Titillium Web"/>
              <a:ea typeface="Titillium Web"/>
              <a:cs typeface="Titillium Web"/>
              <a:sym typeface="Titillium Web"/>
            </a:endParaRPr>
          </a:p>
          <a:p>
            <a:pPr indent="0" lvl="0" marL="0" rtl="0" algn="l">
              <a:spcBef>
                <a:spcPts val="0"/>
              </a:spcBef>
              <a:spcAft>
                <a:spcPts val="0"/>
              </a:spcAft>
              <a:buNone/>
            </a:pPr>
            <a:r>
              <a:t/>
            </a:r>
            <a:endParaRPr>
              <a:solidFill>
                <a:schemeClr val="lt1"/>
              </a:solidFill>
              <a:latin typeface="Titillium Web"/>
              <a:ea typeface="Titillium Web"/>
              <a:cs typeface="Titillium Web"/>
              <a:sym typeface="Titillium Web"/>
            </a:endParaRPr>
          </a:p>
          <a:p>
            <a:pPr indent="0" lvl="0" marL="0" rtl="0" algn="l">
              <a:spcBef>
                <a:spcPts val="0"/>
              </a:spcBef>
              <a:spcAft>
                <a:spcPts val="0"/>
              </a:spcAft>
              <a:buNone/>
            </a:pPr>
            <a:r>
              <a:t/>
            </a:r>
            <a:endParaRPr>
              <a:solidFill>
                <a:schemeClr val="lt1"/>
              </a:solidFill>
              <a:latin typeface="Titillium Web"/>
              <a:ea typeface="Titillium Web"/>
              <a:cs typeface="Titillium Web"/>
              <a:sym typeface="Titillium Web"/>
            </a:endParaRPr>
          </a:p>
          <a:p>
            <a:pPr indent="0" lvl="0" marL="0" rtl="0" algn="l">
              <a:spcBef>
                <a:spcPts val="0"/>
              </a:spcBef>
              <a:spcAft>
                <a:spcPts val="0"/>
              </a:spcAft>
              <a:buNone/>
            </a:pPr>
            <a:r>
              <a:t/>
            </a:r>
            <a:endParaRPr>
              <a:solidFill>
                <a:schemeClr val="lt1"/>
              </a:solidFill>
              <a:latin typeface="Titillium Web"/>
              <a:ea typeface="Titillium Web"/>
              <a:cs typeface="Titillium Web"/>
              <a:sym typeface="Titillium Web"/>
            </a:endParaRPr>
          </a:p>
          <a:p>
            <a:pPr indent="0" lvl="0" marL="0" rtl="0" algn="l">
              <a:spcBef>
                <a:spcPts val="0"/>
              </a:spcBef>
              <a:spcAft>
                <a:spcPts val="0"/>
              </a:spcAft>
              <a:buNone/>
            </a:pPr>
            <a:r>
              <a:t/>
            </a:r>
            <a:endParaRPr>
              <a:solidFill>
                <a:schemeClr val="lt1"/>
              </a:solidFill>
              <a:latin typeface="Titillium Web"/>
              <a:ea typeface="Titillium Web"/>
              <a:cs typeface="Titillium Web"/>
              <a:sym typeface="Titillium Web"/>
            </a:endParaRPr>
          </a:p>
          <a:p>
            <a:pPr indent="0" lvl="0" marL="0" rtl="0" algn="l">
              <a:spcBef>
                <a:spcPts val="0"/>
              </a:spcBef>
              <a:spcAft>
                <a:spcPts val="0"/>
              </a:spcAft>
              <a:buNone/>
            </a:pPr>
            <a:r>
              <a:t/>
            </a:r>
            <a:endParaRPr>
              <a:solidFill>
                <a:schemeClr val="lt1"/>
              </a:solidFill>
              <a:latin typeface="Titillium Web"/>
              <a:ea typeface="Titillium Web"/>
              <a:cs typeface="Titillium Web"/>
              <a:sym typeface="Titillium Web"/>
            </a:endParaRPr>
          </a:p>
          <a:p>
            <a:pPr indent="0" lvl="0" marL="0" rtl="0" algn="l">
              <a:spcBef>
                <a:spcPts val="0"/>
              </a:spcBef>
              <a:spcAft>
                <a:spcPts val="0"/>
              </a:spcAft>
              <a:buNone/>
            </a:pPr>
            <a:r>
              <a:t/>
            </a:r>
            <a:endParaRPr>
              <a:solidFill>
                <a:schemeClr val="lt1"/>
              </a:solidFill>
              <a:latin typeface="Titillium Web"/>
              <a:ea typeface="Titillium Web"/>
              <a:cs typeface="Titillium Web"/>
              <a:sym typeface="Titillium Web"/>
            </a:endParaRPr>
          </a:p>
          <a:p>
            <a:pPr indent="0" lvl="0" marL="0" rtl="0" algn="l">
              <a:spcBef>
                <a:spcPts val="0"/>
              </a:spcBef>
              <a:spcAft>
                <a:spcPts val="0"/>
              </a:spcAft>
              <a:buNone/>
            </a:pPr>
            <a:r>
              <a:t/>
            </a:r>
            <a:endParaRPr>
              <a:solidFill>
                <a:schemeClr val="lt1"/>
              </a:solidFill>
              <a:latin typeface="Titillium Web"/>
              <a:ea typeface="Titillium Web"/>
              <a:cs typeface="Titillium Web"/>
              <a:sym typeface="Titillium Web"/>
            </a:endParaRPr>
          </a:p>
          <a:p>
            <a:pPr indent="0" lvl="0" marL="0" rtl="0" algn="l">
              <a:spcBef>
                <a:spcPts val="0"/>
              </a:spcBef>
              <a:spcAft>
                <a:spcPts val="0"/>
              </a:spcAft>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76" name="Shape 176"/>
        <p:cNvGrpSpPr/>
        <p:nvPr/>
      </p:nvGrpSpPr>
      <p:grpSpPr>
        <a:xfrm>
          <a:off x="0" y="0"/>
          <a:ext cx="0" cy="0"/>
          <a:chOff x="0" y="0"/>
          <a:chExt cx="0" cy="0"/>
        </a:xfrm>
      </p:grpSpPr>
      <p:pic>
        <p:nvPicPr>
          <p:cNvPr id="177" name="Google Shape;177;p28"/>
          <p:cNvPicPr preferRelativeResize="0"/>
          <p:nvPr/>
        </p:nvPicPr>
        <p:blipFill rotWithShape="1">
          <a:blip r:embed="rId4">
            <a:alphaModFix/>
          </a:blip>
          <a:srcRect b="69875" l="0" r="0" t="0"/>
          <a:stretch/>
        </p:blipFill>
        <p:spPr>
          <a:xfrm>
            <a:off x="937450" y="1253275"/>
            <a:ext cx="6115050" cy="1724524"/>
          </a:xfrm>
          <a:prstGeom prst="rect">
            <a:avLst/>
          </a:prstGeom>
          <a:noFill/>
          <a:ln cap="flat" cmpd="sng" w="25400">
            <a:solidFill>
              <a:srgbClr val="FF0000"/>
            </a:solidFill>
            <a:prstDash val="solid"/>
            <a:miter lim="8000"/>
            <a:headEnd len="sm" w="sm" type="none"/>
            <a:tailEnd len="sm" w="sm" type="none"/>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81" name="Shape 181"/>
        <p:cNvGrpSpPr/>
        <p:nvPr/>
      </p:nvGrpSpPr>
      <p:grpSpPr>
        <a:xfrm>
          <a:off x="0" y="0"/>
          <a:ext cx="0" cy="0"/>
          <a:chOff x="0" y="0"/>
          <a:chExt cx="0" cy="0"/>
        </a:xfrm>
      </p:grpSpPr>
      <p:sp>
        <p:nvSpPr>
          <p:cNvPr id="182" name="Google Shape;182;p29"/>
          <p:cNvSpPr txBox="1"/>
          <p:nvPr/>
        </p:nvSpPr>
        <p:spPr>
          <a:xfrm>
            <a:off x="362600" y="353850"/>
            <a:ext cx="7332600" cy="5907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GB" sz="4000">
                <a:solidFill>
                  <a:schemeClr val="dk1"/>
                </a:solidFill>
                <a:latin typeface="Titillium Web"/>
                <a:ea typeface="Titillium Web"/>
                <a:cs typeface="Titillium Web"/>
                <a:sym typeface="Titillium Web"/>
              </a:rPr>
              <a:t>Breaking it down…</a:t>
            </a:r>
            <a:endParaRPr b="1" sz="4000">
              <a:solidFill>
                <a:schemeClr val="dk1"/>
              </a:solidFill>
              <a:latin typeface="Titillium Web"/>
              <a:ea typeface="Titillium Web"/>
              <a:cs typeface="Titillium Web"/>
              <a:sym typeface="Titillium Web"/>
            </a:endParaRPr>
          </a:p>
        </p:txBody>
      </p:sp>
      <p:sp>
        <p:nvSpPr>
          <p:cNvPr id="183" name="Google Shape;183;p29"/>
          <p:cNvSpPr txBox="1"/>
          <p:nvPr/>
        </p:nvSpPr>
        <p:spPr>
          <a:xfrm>
            <a:off x="362600" y="1410100"/>
            <a:ext cx="8435400" cy="2328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b="1" lang="en-GB" sz="1100">
                <a:solidFill>
                  <a:schemeClr val="dk1"/>
                </a:solidFill>
              </a:rPr>
              <a:t>Input:</a:t>
            </a:r>
            <a:r>
              <a:rPr lang="en-GB" sz="1100">
                <a:solidFill>
                  <a:schemeClr val="dk1"/>
                </a:solidFill>
              </a:rPr>
              <a:t> Ask the user for the value (</a:t>
            </a:r>
            <a:r>
              <a:rPr lang="en-GB" sz="1100">
                <a:solidFill>
                  <a:srgbClr val="188038"/>
                </a:solidFill>
                <a:latin typeface="Roboto Mono"/>
                <a:ea typeface="Roboto Mono"/>
                <a:cs typeface="Roboto Mono"/>
                <a:sym typeface="Roboto Mono"/>
              </a:rPr>
              <a:t>height</a:t>
            </a:r>
            <a:r>
              <a:rPr lang="en-GB" sz="1100">
                <a:solidFill>
                  <a:schemeClr val="dk1"/>
                </a:solidFill>
              </a:rPr>
              <a:t>).</a:t>
            </a:r>
            <a:endParaRPr sz="1100">
              <a:solidFill>
                <a:schemeClr val="dk1"/>
              </a:solidFill>
            </a:endParaRPr>
          </a:p>
          <a:p>
            <a:pPr indent="0" lvl="0" marL="0" rtl="0" algn="l">
              <a:spcBef>
                <a:spcPts val="0"/>
              </a:spcBef>
              <a:spcAft>
                <a:spcPts val="0"/>
              </a:spcAft>
              <a:buClr>
                <a:schemeClr val="dk1"/>
              </a:buClr>
              <a:buSzPts val="1100"/>
              <a:buFont typeface="Arial"/>
              <a:buNone/>
            </a:pPr>
            <a:r>
              <a:rPr b="1" lang="en-GB" sz="1100">
                <a:solidFill>
                  <a:schemeClr val="dk1"/>
                </a:solidFill>
              </a:rPr>
              <a:t>Validation:</a:t>
            </a:r>
            <a:r>
              <a:rPr lang="en-GB" sz="1100">
                <a:solidFill>
                  <a:schemeClr val="dk1"/>
                </a:solidFill>
              </a:rPr>
              <a:t> Check if the value meets </a:t>
            </a:r>
            <a:r>
              <a:rPr b="1" lang="en-GB" sz="1100">
                <a:solidFill>
                  <a:schemeClr val="dk1"/>
                </a:solidFill>
              </a:rPr>
              <a:t>both</a:t>
            </a:r>
            <a:r>
              <a:rPr lang="en-GB" sz="1100">
                <a:solidFill>
                  <a:schemeClr val="dk1"/>
                </a:solidFill>
              </a:rPr>
              <a:t> conditions simultaneously:</a:t>
            </a:r>
            <a:endParaRPr sz="1100">
              <a:solidFill>
                <a:schemeClr val="dk1"/>
              </a:solidFill>
            </a:endParaRPr>
          </a:p>
          <a:p>
            <a:pPr indent="-298450" lvl="0" marL="457200" rtl="0" algn="l">
              <a:lnSpc>
                <a:spcPct val="115000"/>
              </a:lnSpc>
              <a:spcBef>
                <a:spcPts val="1200"/>
              </a:spcBef>
              <a:spcAft>
                <a:spcPts val="0"/>
              </a:spcAft>
              <a:buClr>
                <a:schemeClr val="dk1"/>
              </a:buClr>
              <a:buSzPts val="1100"/>
              <a:buChar char="●"/>
            </a:pPr>
            <a:r>
              <a:rPr lang="en-GB" sz="1100">
                <a:solidFill>
                  <a:schemeClr val="dk1"/>
                </a:solidFill>
              </a:rPr>
              <a:t>It must be </a:t>
            </a:r>
            <a:r>
              <a:rPr b="1" lang="en-GB" sz="1100">
                <a:solidFill>
                  <a:schemeClr val="dk1"/>
                </a:solidFill>
              </a:rPr>
              <a:t>greater than or equal to 40.0</a:t>
            </a:r>
            <a:r>
              <a:rPr lang="en-GB" sz="1100">
                <a:solidFill>
                  <a:schemeClr val="dk1"/>
                </a:solidFill>
              </a:rPr>
              <a:t>.</a:t>
            </a:r>
            <a:endParaRPr sz="1100">
              <a:solidFill>
                <a:schemeClr val="dk1"/>
              </a:solidFill>
            </a:endParaRPr>
          </a:p>
          <a:p>
            <a:pPr indent="-298450" lvl="0" marL="457200" rtl="0" algn="l">
              <a:lnSpc>
                <a:spcPct val="115000"/>
              </a:lnSpc>
              <a:spcBef>
                <a:spcPts val="0"/>
              </a:spcBef>
              <a:spcAft>
                <a:spcPts val="0"/>
              </a:spcAft>
              <a:buClr>
                <a:schemeClr val="dk1"/>
              </a:buClr>
              <a:buSzPts val="1100"/>
              <a:buChar char="●"/>
            </a:pPr>
            <a:r>
              <a:rPr lang="en-GB" sz="1100">
                <a:solidFill>
                  <a:schemeClr val="dk1"/>
                </a:solidFill>
              </a:rPr>
              <a:t>It must be </a:t>
            </a:r>
            <a:r>
              <a:rPr b="1" lang="en-GB" sz="1100">
                <a:solidFill>
                  <a:schemeClr val="dk1"/>
                </a:solidFill>
              </a:rPr>
              <a:t>less than or equal to 180.0</a:t>
            </a:r>
            <a:r>
              <a:rPr lang="en-GB" sz="1100">
                <a:solidFill>
                  <a:schemeClr val="dk1"/>
                </a:solidFill>
              </a:rPr>
              <a:t>.</a:t>
            </a:r>
            <a:endParaRPr sz="11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b="1" lang="en-GB" sz="1100">
                <a:solidFill>
                  <a:schemeClr val="dk1"/>
                </a:solidFill>
              </a:rPr>
              <a:t>Conditional Output:</a:t>
            </a:r>
            <a:endParaRPr b="1" sz="1100">
              <a:solidFill>
                <a:schemeClr val="dk1"/>
              </a:solidFill>
            </a:endParaRPr>
          </a:p>
          <a:p>
            <a:pPr indent="-298450" lvl="0" marL="457200" rtl="0" algn="l">
              <a:lnSpc>
                <a:spcPct val="115000"/>
              </a:lnSpc>
              <a:spcBef>
                <a:spcPts val="1200"/>
              </a:spcBef>
              <a:spcAft>
                <a:spcPts val="0"/>
              </a:spcAft>
              <a:buClr>
                <a:schemeClr val="dk1"/>
              </a:buClr>
              <a:buSzPts val="1100"/>
              <a:buChar char="●"/>
            </a:pPr>
            <a:r>
              <a:rPr lang="en-GB" sz="1100">
                <a:solidFill>
                  <a:schemeClr val="dk1"/>
                </a:solidFill>
              </a:rPr>
              <a:t>If both conditions are true, output "VALID".</a:t>
            </a:r>
            <a:endParaRPr sz="1100">
              <a:solidFill>
                <a:schemeClr val="dk1"/>
              </a:solidFill>
            </a:endParaRPr>
          </a:p>
          <a:p>
            <a:pPr indent="-298450" lvl="0" marL="457200" rtl="0" algn="l">
              <a:lnSpc>
                <a:spcPct val="115000"/>
              </a:lnSpc>
              <a:spcBef>
                <a:spcPts val="0"/>
              </a:spcBef>
              <a:spcAft>
                <a:spcPts val="0"/>
              </a:spcAft>
              <a:buClr>
                <a:schemeClr val="dk1"/>
              </a:buClr>
              <a:buSzPts val="1100"/>
              <a:buChar char="●"/>
            </a:pPr>
            <a:r>
              <a:rPr lang="en-GB" sz="1100">
                <a:solidFill>
                  <a:schemeClr val="dk1"/>
                </a:solidFill>
              </a:rPr>
              <a:t>If either condition is false (the value is too low or too high), output "NOT VALID".</a:t>
            </a:r>
            <a:endParaRPr sz="1100">
              <a:solidFill>
                <a:schemeClr val="dk1"/>
              </a:solidFill>
            </a:endParaRPr>
          </a:p>
          <a:p>
            <a:pPr indent="0" lvl="0" marL="0" rtl="0" algn="l">
              <a:spcBef>
                <a:spcPts val="1200"/>
              </a:spcBef>
              <a:spcAft>
                <a:spcPts val="0"/>
              </a:spcAft>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87" name="Shape 187"/>
        <p:cNvGrpSpPr/>
        <p:nvPr/>
      </p:nvGrpSpPr>
      <p:grpSpPr>
        <a:xfrm>
          <a:off x="0" y="0"/>
          <a:ext cx="0" cy="0"/>
          <a:chOff x="0" y="0"/>
          <a:chExt cx="0" cy="0"/>
        </a:xfrm>
      </p:grpSpPr>
      <p:sp>
        <p:nvSpPr>
          <p:cNvPr id="188" name="Google Shape;188;p30"/>
          <p:cNvSpPr txBox="1"/>
          <p:nvPr/>
        </p:nvSpPr>
        <p:spPr>
          <a:xfrm>
            <a:off x="362600" y="353850"/>
            <a:ext cx="7332600" cy="5907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GB" sz="4000">
                <a:solidFill>
                  <a:schemeClr val="dk1"/>
                </a:solidFill>
                <a:latin typeface="Titillium Web"/>
                <a:ea typeface="Titillium Web"/>
                <a:cs typeface="Titillium Web"/>
                <a:sym typeface="Titillium Web"/>
              </a:rPr>
              <a:t>The solution</a:t>
            </a:r>
            <a:endParaRPr b="1" sz="4000">
              <a:solidFill>
                <a:schemeClr val="dk1"/>
              </a:solidFill>
              <a:latin typeface="Titillium Web"/>
              <a:ea typeface="Titillium Web"/>
              <a:cs typeface="Titillium Web"/>
              <a:sym typeface="Titillium Web"/>
            </a:endParaRPr>
          </a:p>
        </p:txBody>
      </p:sp>
      <p:sp>
        <p:nvSpPr>
          <p:cNvPr id="189" name="Google Shape;189;p30"/>
          <p:cNvSpPr txBox="1"/>
          <p:nvPr/>
        </p:nvSpPr>
        <p:spPr>
          <a:xfrm>
            <a:off x="362600" y="1307075"/>
            <a:ext cx="4684800" cy="1477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solidFill>
                  <a:schemeClr val="dk1"/>
                </a:solidFill>
              </a:rPr>
              <a:t>h = input("Enter height jumped") </a:t>
            </a:r>
            <a:endParaRPr>
              <a:solidFill>
                <a:schemeClr val="dk1"/>
              </a:solidFill>
            </a:endParaRPr>
          </a:p>
          <a:p>
            <a:pPr indent="0" lvl="0" marL="0" rtl="0" algn="l">
              <a:spcBef>
                <a:spcPts val="0"/>
              </a:spcBef>
              <a:spcAft>
                <a:spcPts val="0"/>
              </a:spcAft>
              <a:buNone/>
            </a:pPr>
            <a:r>
              <a:rPr lang="en-GB">
                <a:solidFill>
                  <a:schemeClr val="dk1"/>
                </a:solidFill>
              </a:rPr>
              <a:t>if h &gt;= 40 </a:t>
            </a:r>
            <a:r>
              <a:rPr b="1" lang="en-GB">
                <a:solidFill>
                  <a:schemeClr val="dk1"/>
                </a:solidFill>
              </a:rPr>
              <a:t>and </a:t>
            </a:r>
            <a:r>
              <a:rPr lang="en-GB">
                <a:solidFill>
                  <a:schemeClr val="dk1"/>
                </a:solidFill>
              </a:rPr>
              <a:t>h &lt;= 180 then     </a:t>
            </a:r>
            <a:endParaRPr>
              <a:solidFill>
                <a:schemeClr val="dk1"/>
              </a:solidFill>
            </a:endParaRPr>
          </a:p>
          <a:p>
            <a:pPr indent="0" lvl="0" marL="457200" rtl="0" algn="l">
              <a:spcBef>
                <a:spcPts val="0"/>
              </a:spcBef>
              <a:spcAft>
                <a:spcPts val="0"/>
              </a:spcAft>
              <a:buNone/>
            </a:pPr>
            <a:r>
              <a:rPr lang="en-GB">
                <a:solidFill>
                  <a:schemeClr val="dk1"/>
                </a:solidFill>
              </a:rPr>
              <a:t>print("valid") </a:t>
            </a:r>
            <a:endParaRPr>
              <a:solidFill>
                <a:schemeClr val="dk1"/>
              </a:solidFill>
            </a:endParaRPr>
          </a:p>
          <a:p>
            <a:pPr indent="0" lvl="0" marL="0" rtl="0" algn="l">
              <a:spcBef>
                <a:spcPts val="0"/>
              </a:spcBef>
              <a:spcAft>
                <a:spcPts val="0"/>
              </a:spcAft>
              <a:buNone/>
            </a:pPr>
            <a:r>
              <a:rPr lang="en-GB">
                <a:solidFill>
                  <a:schemeClr val="dk1"/>
                </a:solidFill>
              </a:rPr>
              <a:t>else     </a:t>
            </a:r>
            <a:endParaRPr>
              <a:solidFill>
                <a:schemeClr val="dk1"/>
              </a:solidFill>
            </a:endParaRPr>
          </a:p>
          <a:p>
            <a:pPr indent="0" lvl="0" marL="457200" rtl="0" algn="l">
              <a:spcBef>
                <a:spcPts val="0"/>
              </a:spcBef>
              <a:spcAft>
                <a:spcPts val="0"/>
              </a:spcAft>
              <a:buNone/>
            </a:pPr>
            <a:r>
              <a:rPr lang="en-GB">
                <a:solidFill>
                  <a:schemeClr val="dk1"/>
                </a:solidFill>
              </a:rPr>
              <a:t>print("not valid") </a:t>
            </a:r>
            <a:endParaRPr>
              <a:solidFill>
                <a:schemeClr val="dk1"/>
              </a:solidFill>
            </a:endParaRPr>
          </a:p>
          <a:p>
            <a:pPr indent="0" lvl="0" marL="0" rtl="0" algn="l">
              <a:spcBef>
                <a:spcPts val="0"/>
              </a:spcBef>
              <a:spcAft>
                <a:spcPts val="0"/>
              </a:spcAft>
              <a:buNone/>
            </a:pPr>
            <a:r>
              <a:rPr lang="en-GB">
                <a:solidFill>
                  <a:schemeClr val="dk1"/>
                </a:solidFill>
              </a:rPr>
              <a:t>endif </a:t>
            </a:r>
            <a:endParaRPr/>
          </a:p>
        </p:txBody>
      </p:sp>
      <p:sp>
        <p:nvSpPr>
          <p:cNvPr id="190" name="Google Shape;190;p30"/>
          <p:cNvSpPr txBox="1"/>
          <p:nvPr/>
        </p:nvSpPr>
        <p:spPr>
          <a:xfrm>
            <a:off x="209831" y="1338749"/>
            <a:ext cx="591300" cy="446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800"/>
              </a:spcBef>
              <a:spcAft>
                <a:spcPts val="400"/>
              </a:spcAft>
              <a:buNone/>
            </a:pPr>
            <a:r>
              <a:rPr b="1" lang="en-GB" sz="1700">
                <a:solidFill>
                  <a:srgbClr val="00FF00"/>
                </a:solidFill>
              </a:rPr>
              <a:t>✔</a:t>
            </a:r>
            <a:endParaRPr>
              <a:solidFill>
                <a:srgbClr val="00FF00"/>
              </a:solidFill>
            </a:endParaRPr>
          </a:p>
        </p:txBody>
      </p:sp>
      <p:sp>
        <p:nvSpPr>
          <p:cNvPr id="191" name="Google Shape;191;p30"/>
          <p:cNvSpPr txBox="1"/>
          <p:nvPr/>
        </p:nvSpPr>
        <p:spPr>
          <a:xfrm>
            <a:off x="609506" y="1577724"/>
            <a:ext cx="591300" cy="446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800"/>
              </a:spcBef>
              <a:spcAft>
                <a:spcPts val="400"/>
              </a:spcAft>
              <a:buNone/>
            </a:pPr>
            <a:r>
              <a:rPr b="1" lang="en-GB" sz="1700">
                <a:solidFill>
                  <a:srgbClr val="00FF00"/>
                </a:solidFill>
              </a:rPr>
              <a:t>✔</a:t>
            </a:r>
            <a:endParaRPr>
              <a:solidFill>
                <a:srgbClr val="00FF00"/>
              </a:solidFill>
            </a:endParaRPr>
          </a:p>
        </p:txBody>
      </p:sp>
      <p:sp>
        <p:nvSpPr>
          <p:cNvPr id="192" name="Google Shape;192;p30"/>
          <p:cNvSpPr txBox="1"/>
          <p:nvPr/>
        </p:nvSpPr>
        <p:spPr>
          <a:xfrm>
            <a:off x="1936531" y="1577724"/>
            <a:ext cx="591300" cy="446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800"/>
              </a:spcBef>
              <a:spcAft>
                <a:spcPts val="400"/>
              </a:spcAft>
              <a:buNone/>
            </a:pPr>
            <a:r>
              <a:rPr b="1" lang="en-GB" sz="1700">
                <a:solidFill>
                  <a:srgbClr val="00FF00"/>
                </a:solidFill>
              </a:rPr>
              <a:t>✔</a:t>
            </a:r>
            <a:endParaRPr>
              <a:solidFill>
                <a:srgbClr val="00FF00"/>
              </a:solidFill>
            </a:endParaRPr>
          </a:p>
        </p:txBody>
      </p:sp>
      <p:sp>
        <p:nvSpPr>
          <p:cNvPr id="193" name="Google Shape;193;p30"/>
          <p:cNvSpPr txBox="1"/>
          <p:nvPr/>
        </p:nvSpPr>
        <p:spPr>
          <a:xfrm>
            <a:off x="1866381" y="1925774"/>
            <a:ext cx="591300" cy="446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800"/>
              </a:spcBef>
              <a:spcAft>
                <a:spcPts val="400"/>
              </a:spcAft>
              <a:buNone/>
            </a:pPr>
            <a:r>
              <a:rPr b="1" lang="en-GB" sz="1700">
                <a:solidFill>
                  <a:srgbClr val="00FF00"/>
                </a:solidFill>
              </a:rPr>
              <a:t>✔</a:t>
            </a:r>
            <a:endParaRPr>
              <a:solidFill>
                <a:srgbClr val="00FF00"/>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97" name="Shape 197"/>
        <p:cNvGrpSpPr/>
        <p:nvPr/>
      </p:nvGrpSpPr>
      <p:grpSpPr>
        <a:xfrm>
          <a:off x="0" y="0"/>
          <a:ext cx="0" cy="0"/>
          <a:chOff x="0" y="0"/>
          <a:chExt cx="0" cy="0"/>
        </a:xfrm>
      </p:grpSpPr>
      <p:pic>
        <p:nvPicPr>
          <p:cNvPr id="198" name="Google Shape;198;p31"/>
          <p:cNvPicPr preferRelativeResize="0"/>
          <p:nvPr/>
        </p:nvPicPr>
        <p:blipFill rotWithShape="1">
          <a:blip r:embed="rId4">
            <a:alphaModFix/>
          </a:blip>
          <a:srcRect b="63336" l="0" r="0" t="0"/>
          <a:stretch/>
        </p:blipFill>
        <p:spPr>
          <a:xfrm>
            <a:off x="811125" y="1298400"/>
            <a:ext cx="6086475" cy="2067425"/>
          </a:xfrm>
          <a:prstGeom prst="rect">
            <a:avLst/>
          </a:prstGeom>
          <a:noFill/>
          <a:ln cap="flat" cmpd="sng" w="25400">
            <a:solidFill>
              <a:srgbClr val="FF0000"/>
            </a:solidFill>
            <a:prstDash val="solid"/>
            <a:miter lim="8000"/>
            <a:headEnd len="sm" w="sm" type="none"/>
            <a:tailEnd len="sm" w="sm" type="none"/>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0" name="Shape 60"/>
        <p:cNvGrpSpPr/>
        <p:nvPr/>
      </p:nvGrpSpPr>
      <p:grpSpPr>
        <a:xfrm>
          <a:off x="0" y="0"/>
          <a:ext cx="0" cy="0"/>
          <a:chOff x="0" y="0"/>
          <a:chExt cx="0" cy="0"/>
        </a:xfrm>
      </p:grpSpPr>
      <p:sp>
        <p:nvSpPr>
          <p:cNvPr id="61" name="Google Shape;61;p14"/>
          <p:cNvSpPr txBox="1"/>
          <p:nvPr/>
        </p:nvSpPr>
        <p:spPr>
          <a:xfrm>
            <a:off x="298475" y="35371"/>
            <a:ext cx="8074200" cy="11697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GB" sz="4000">
                <a:solidFill>
                  <a:schemeClr val="lt1"/>
                </a:solidFill>
                <a:latin typeface="Titillium Web"/>
                <a:ea typeface="Titillium Web"/>
                <a:cs typeface="Titillium Web"/>
                <a:sym typeface="Titillium Web"/>
              </a:rPr>
              <a:t>Do Now</a:t>
            </a:r>
            <a:endParaRPr b="1" sz="4000">
              <a:solidFill>
                <a:schemeClr val="lt1"/>
              </a:solidFill>
              <a:latin typeface="Titillium Web"/>
              <a:ea typeface="Titillium Web"/>
              <a:cs typeface="Titillium Web"/>
              <a:sym typeface="Titillium Web"/>
            </a:endParaRPr>
          </a:p>
        </p:txBody>
      </p:sp>
      <p:pic>
        <p:nvPicPr>
          <p:cNvPr id="62" name="Google Shape;62;p14"/>
          <p:cNvPicPr preferRelativeResize="0"/>
          <p:nvPr/>
        </p:nvPicPr>
        <p:blipFill rotWithShape="1">
          <a:blip r:embed="rId4">
            <a:alphaModFix/>
          </a:blip>
          <a:srcRect b="0" l="0" r="16227" t="4507"/>
          <a:stretch/>
        </p:blipFill>
        <p:spPr>
          <a:xfrm>
            <a:off x="3987750" y="234625"/>
            <a:ext cx="2951450" cy="4204050"/>
          </a:xfrm>
          <a:prstGeom prst="rect">
            <a:avLst/>
          </a:prstGeom>
          <a:noFill/>
          <a:ln>
            <a:noFill/>
          </a:ln>
        </p:spPr>
      </p:pic>
      <p:sp>
        <p:nvSpPr>
          <p:cNvPr id="63" name="Google Shape;63;p14"/>
          <p:cNvSpPr txBox="1"/>
          <p:nvPr/>
        </p:nvSpPr>
        <p:spPr>
          <a:xfrm>
            <a:off x="265850" y="1081825"/>
            <a:ext cx="3000000" cy="1200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100">
                <a:solidFill>
                  <a:schemeClr val="lt1"/>
                </a:solidFill>
              </a:rPr>
              <a:t>Create a step-by-step log of what the program is 'thinking' (the variable values) and what it 'says' (the output) every time it runs a line of code</a:t>
            </a:r>
            <a:endParaRPr sz="1100">
              <a:solidFill>
                <a:schemeClr val="lt1"/>
              </a:solidFill>
            </a:endParaRPr>
          </a:p>
          <a:p>
            <a:pPr indent="0" lvl="0" marL="0" rtl="0" algn="l">
              <a:spcBef>
                <a:spcPts val="0"/>
              </a:spcBef>
              <a:spcAft>
                <a:spcPts val="0"/>
              </a:spcAft>
              <a:buNone/>
            </a:pPr>
            <a:r>
              <a:t/>
            </a:r>
            <a:endParaRPr sz="1100">
              <a:solidFill>
                <a:schemeClr val="lt1"/>
              </a:solidFill>
            </a:endParaRPr>
          </a:p>
          <a:p>
            <a:pPr indent="0" lvl="0" marL="0" rtl="0" algn="l">
              <a:spcBef>
                <a:spcPts val="0"/>
              </a:spcBef>
              <a:spcAft>
                <a:spcPts val="0"/>
              </a:spcAft>
              <a:buNone/>
            </a:pPr>
            <a:r>
              <a:t/>
            </a:r>
            <a:endParaRPr sz="1100">
              <a:solidFill>
                <a:schemeClr val="lt1"/>
              </a:solidFill>
            </a:endParaRPr>
          </a:p>
        </p:txBody>
      </p:sp>
      <p:sp>
        <p:nvSpPr>
          <p:cNvPr id="64" name="Google Shape;64;p14"/>
          <p:cNvSpPr txBox="1"/>
          <p:nvPr/>
        </p:nvSpPr>
        <p:spPr>
          <a:xfrm>
            <a:off x="298475" y="1953525"/>
            <a:ext cx="3000000" cy="153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1100">
                <a:solidFill>
                  <a:schemeClr val="dk1"/>
                </a:solidFill>
              </a:rPr>
              <a:t>The "Start" Variable:</a:t>
            </a:r>
            <a:r>
              <a:rPr lang="en-GB" sz="1100">
                <a:solidFill>
                  <a:schemeClr val="dk1"/>
                </a:solidFill>
              </a:rPr>
              <a:t> is just a storage box. Whenever you see </a:t>
            </a:r>
            <a:r>
              <a:rPr lang="en-GB" sz="1100">
                <a:solidFill>
                  <a:srgbClr val="188038"/>
                </a:solidFill>
                <a:latin typeface="Roboto Mono"/>
                <a:ea typeface="Roboto Mono"/>
                <a:cs typeface="Roboto Mono"/>
                <a:sym typeface="Roboto Mono"/>
              </a:rPr>
              <a:t>start = start - 1</a:t>
            </a:r>
            <a:r>
              <a:rPr lang="en-GB" sz="1100">
                <a:solidFill>
                  <a:schemeClr val="dk1"/>
                </a:solidFill>
              </a:rPr>
              <a:t>, the value for that variable i.e. the number inside that box is subtracting one</a:t>
            </a:r>
            <a:endParaRPr sz="1100">
              <a:solidFill>
                <a:schemeClr val="dk1"/>
              </a:solidFill>
            </a:endParaRPr>
          </a:p>
          <a:p>
            <a:pPr indent="0" lvl="0" marL="0" rtl="0" algn="l">
              <a:spcBef>
                <a:spcPts val="0"/>
              </a:spcBef>
              <a:spcAft>
                <a:spcPts val="0"/>
              </a:spcAft>
              <a:buNone/>
            </a:pPr>
            <a:r>
              <a:t/>
            </a:r>
            <a:endParaRPr sz="1100">
              <a:solidFill>
                <a:schemeClr val="dk1"/>
              </a:solidFill>
            </a:endParaRPr>
          </a:p>
          <a:p>
            <a:pPr indent="0" lvl="0" marL="0" rtl="0" algn="l">
              <a:spcBef>
                <a:spcPts val="0"/>
              </a:spcBef>
              <a:spcAft>
                <a:spcPts val="0"/>
              </a:spcAft>
              <a:buNone/>
            </a:pPr>
            <a:r>
              <a:rPr lang="en-GB" sz="1100">
                <a:solidFill>
                  <a:srgbClr val="188038"/>
                </a:solidFill>
                <a:latin typeface="Roboto Mono"/>
                <a:ea typeface="Roboto Mono"/>
                <a:cs typeface="Roboto Mono"/>
                <a:sym typeface="Roboto Mono"/>
              </a:rPr>
              <a:t>do-until</a:t>
            </a:r>
            <a:r>
              <a:rPr lang="en-GB" sz="1100">
                <a:solidFill>
                  <a:schemeClr val="dk1"/>
                </a:solidFill>
              </a:rPr>
              <a:t> is a "do-it-anyway" loop. It doesn't check the rules (the condition) until </a:t>
            </a:r>
            <a:r>
              <a:rPr i="1" lang="en-GB" sz="1100">
                <a:solidFill>
                  <a:schemeClr val="dk1"/>
                </a:solidFill>
              </a:rPr>
              <a:t>after</a:t>
            </a:r>
            <a:r>
              <a:rPr lang="en-GB" sz="1100">
                <a:solidFill>
                  <a:schemeClr val="dk1"/>
                </a:solidFill>
              </a:rPr>
              <a:t> it has already done the work</a:t>
            </a:r>
            <a:endParaRPr sz="1100">
              <a:solidFill>
                <a:schemeClr val="dk1"/>
              </a:solidFill>
            </a:endParaRPr>
          </a:p>
        </p:txBody>
      </p:sp>
      <p:sp>
        <p:nvSpPr>
          <p:cNvPr id="65" name="Google Shape;65;p14"/>
          <p:cNvSpPr txBox="1"/>
          <p:nvPr/>
        </p:nvSpPr>
        <p:spPr>
          <a:xfrm>
            <a:off x="3931800" y="3727800"/>
            <a:ext cx="4572000" cy="1031400"/>
          </a:xfrm>
          <a:prstGeom prst="rect">
            <a:avLst/>
          </a:prstGeom>
          <a:solidFill>
            <a:schemeClr val="accent6"/>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1100">
                <a:solidFill>
                  <a:schemeClr val="dk1"/>
                </a:solidFill>
              </a:rPr>
              <a:t>Column 1 (Line Number):</a:t>
            </a:r>
            <a:r>
              <a:rPr lang="en-GB" sz="1100">
                <a:solidFill>
                  <a:schemeClr val="dk1"/>
                </a:solidFill>
              </a:rPr>
              <a:t> This is where you are in the "instruction manual" (the code).</a:t>
            </a:r>
            <a:endParaRPr sz="1100">
              <a:solidFill>
                <a:schemeClr val="dk1"/>
              </a:solidFill>
            </a:endParaRPr>
          </a:p>
          <a:p>
            <a:pPr indent="0" lvl="0" marL="0" rtl="0" algn="l">
              <a:spcBef>
                <a:spcPts val="0"/>
              </a:spcBef>
              <a:spcAft>
                <a:spcPts val="0"/>
              </a:spcAft>
              <a:buNone/>
            </a:pPr>
            <a:r>
              <a:rPr b="1" lang="en-GB" sz="1100">
                <a:solidFill>
                  <a:schemeClr val="dk1"/>
                </a:solidFill>
              </a:rPr>
              <a:t>Column 2 (start  Value):</a:t>
            </a:r>
            <a:r>
              <a:rPr lang="en-GB" sz="1100">
                <a:solidFill>
                  <a:schemeClr val="dk1"/>
                </a:solidFill>
              </a:rPr>
              <a:t> This is the current number sitting in the computer's memory.</a:t>
            </a:r>
            <a:endParaRPr sz="1100">
              <a:solidFill>
                <a:schemeClr val="dk1"/>
              </a:solidFill>
            </a:endParaRPr>
          </a:p>
          <a:p>
            <a:pPr indent="0" lvl="0" marL="0" rtl="0" algn="l">
              <a:spcBef>
                <a:spcPts val="0"/>
              </a:spcBef>
              <a:spcAft>
                <a:spcPts val="0"/>
              </a:spcAft>
              <a:buNone/>
            </a:pPr>
            <a:r>
              <a:rPr b="1" lang="en-GB" sz="1100">
                <a:solidFill>
                  <a:schemeClr val="dk1"/>
                </a:solidFill>
              </a:rPr>
              <a:t>Column 3 (Output):</a:t>
            </a:r>
            <a:r>
              <a:rPr lang="en-GB" sz="1100">
                <a:solidFill>
                  <a:schemeClr val="dk1"/>
                </a:solidFill>
              </a:rPr>
              <a:t> This is the message the user sees on the screen.</a:t>
            </a:r>
            <a:endParaRPr sz="1100">
              <a:solidFill>
                <a:schemeClr val="dk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02" name="Shape 202"/>
        <p:cNvGrpSpPr/>
        <p:nvPr/>
      </p:nvGrpSpPr>
      <p:grpSpPr>
        <a:xfrm>
          <a:off x="0" y="0"/>
          <a:ext cx="0" cy="0"/>
          <a:chOff x="0" y="0"/>
          <a:chExt cx="0" cy="0"/>
        </a:xfrm>
      </p:grpSpPr>
      <p:sp>
        <p:nvSpPr>
          <p:cNvPr id="203" name="Google Shape;203;p32"/>
          <p:cNvSpPr txBox="1"/>
          <p:nvPr/>
        </p:nvSpPr>
        <p:spPr>
          <a:xfrm>
            <a:off x="362600" y="353850"/>
            <a:ext cx="7332600" cy="5907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GB" sz="4000">
                <a:solidFill>
                  <a:schemeClr val="dk1"/>
                </a:solidFill>
                <a:latin typeface="Titillium Web"/>
                <a:ea typeface="Titillium Web"/>
                <a:cs typeface="Titillium Web"/>
                <a:sym typeface="Titillium Web"/>
              </a:rPr>
              <a:t>The break down</a:t>
            </a:r>
            <a:endParaRPr b="1" sz="4000">
              <a:solidFill>
                <a:schemeClr val="dk1"/>
              </a:solidFill>
              <a:latin typeface="Titillium Web"/>
              <a:ea typeface="Titillium Web"/>
              <a:cs typeface="Titillium Web"/>
              <a:sym typeface="Titillium Web"/>
            </a:endParaRPr>
          </a:p>
        </p:txBody>
      </p:sp>
      <p:sp>
        <p:nvSpPr>
          <p:cNvPr id="204" name="Google Shape;204;p32"/>
          <p:cNvSpPr txBox="1"/>
          <p:nvPr/>
        </p:nvSpPr>
        <p:spPr>
          <a:xfrm>
            <a:off x="362600" y="1410100"/>
            <a:ext cx="8435400" cy="3077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1100">
                <a:solidFill>
                  <a:schemeClr val="dk1"/>
                </a:solidFill>
              </a:rPr>
              <a:t>Initialize Variables:</a:t>
            </a:r>
            <a:r>
              <a:rPr lang="en-GB" sz="1100">
                <a:solidFill>
                  <a:schemeClr val="dk1"/>
                </a:solidFill>
              </a:rPr>
              <a:t> You need two variables </a:t>
            </a:r>
            <a:endParaRPr sz="1100">
              <a:solidFill>
                <a:schemeClr val="dk1"/>
              </a:solidFill>
            </a:endParaRPr>
          </a:p>
          <a:p>
            <a:pPr indent="-298450" lvl="0" marL="457200" rtl="0" algn="l">
              <a:spcBef>
                <a:spcPts val="0"/>
              </a:spcBef>
              <a:spcAft>
                <a:spcPts val="0"/>
              </a:spcAft>
              <a:buSzPts val="1100"/>
              <a:buAutoNum type="arabicPeriod"/>
            </a:pPr>
            <a:r>
              <a:rPr lang="en-GB" sz="1100">
                <a:solidFill>
                  <a:schemeClr val="dk1"/>
                </a:solidFill>
              </a:rPr>
              <a:t>To keep track of the leader: </a:t>
            </a:r>
            <a:r>
              <a:rPr lang="en-GB" sz="1100">
                <a:solidFill>
                  <a:srgbClr val="188038"/>
                </a:solidFill>
                <a:latin typeface="Roboto Mono"/>
                <a:ea typeface="Roboto Mono"/>
                <a:cs typeface="Roboto Mono"/>
                <a:sym typeface="Roboto Mono"/>
              </a:rPr>
              <a:t>highestScore</a:t>
            </a:r>
            <a:r>
              <a:rPr lang="en-GB" sz="1100">
                <a:solidFill>
                  <a:schemeClr val="dk1"/>
                </a:solidFill>
              </a:rPr>
              <a:t> (set to -1) </a:t>
            </a:r>
            <a:endParaRPr sz="1100">
              <a:solidFill>
                <a:schemeClr val="dk1"/>
              </a:solidFill>
            </a:endParaRPr>
          </a:p>
          <a:p>
            <a:pPr indent="-298450" lvl="0" marL="457200" rtl="0" algn="l">
              <a:spcBef>
                <a:spcPts val="0"/>
              </a:spcBef>
              <a:spcAft>
                <a:spcPts val="0"/>
              </a:spcAft>
              <a:buSzPts val="1100"/>
              <a:buAutoNum type="arabicPeriod"/>
            </a:pPr>
            <a:r>
              <a:rPr lang="en-GB" sz="1100">
                <a:solidFill>
                  <a:srgbClr val="188038"/>
                </a:solidFill>
                <a:latin typeface="Roboto Mono"/>
                <a:ea typeface="Roboto Mono"/>
                <a:cs typeface="Roboto Mono"/>
                <a:sym typeface="Roboto Mono"/>
              </a:rPr>
              <a:t>winnerName</a:t>
            </a:r>
            <a:r>
              <a:rPr lang="en-GB" sz="1100">
                <a:solidFill>
                  <a:schemeClr val="dk1"/>
                </a:solidFill>
              </a:rPr>
              <a:t> (set to an empty string as we don’t know who it is yet).</a:t>
            </a:r>
            <a:endParaRPr sz="1100">
              <a:solidFill>
                <a:schemeClr val="dk1"/>
              </a:solidFill>
            </a:endParaRPr>
          </a:p>
          <a:p>
            <a:pPr indent="0" lvl="0" marL="0" rtl="0" algn="l">
              <a:spcBef>
                <a:spcPts val="0"/>
              </a:spcBef>
              <a:spcAft>
                <a:spcPts val="0"/>
              </a:spcAft>
              <a:buClr>
                <a:schemeClr val="dk1"/>
              </a:buClr>
              <a:buSzPts val="1100"/>
              <a:buFont typeface="Arial"/>
              <a:buNone/>
            </a:pPr>
            <a:r>
              <a:t/>
            </a:r>
            <a:endParaRPr sz="1100">
              <a:solidFill>
                <a:schemeClr val="dk1"/>
              </a:solidFill>
            </a:endParaRPr>
          </a:p>
          <a:p>
            <a:pPr indent="0" lvl="0" marL="0" rtl="0" algn="l">
              <a:spcBef>
                <a:spcPts val="0"/>
              </a:spcBef>
              <a:spcAft>
                <a:spcPts val="0"/>
              </a:spcAft>
              <a:buClr>
                <a:schemeClr val="dk1"/>
              </a:buClr>
              <a:buSzPts val="1100"/>
              <a:buFont typeface="Arial"/>
              <a:buNone/>
            </a:pPr>
            <a:r>
              <a:rPr b="1" lang="en-GB" sz="1100">
                <a:solidFill>
                  <a:schemeClr val="dk1"/>
                </a:solidFill>
              </a:rPr>
              <a:t>The Loop:</a:t>
            </a:r>
            <a:r>
              <a:rPr lang="en-GB" sz="1100">
                <a:solidFill>
                  <a:schemeClr val="dk1"/>
                </a:solidFill>
              </a:rPr>
              <a:t> Use a </a:t>
            </a:r>
            <a:r>
              <a:rPr lang="en-GB" sz="1100">
                <a:solidFill>
                  <a:srgbClr val="188038"/>
                </a:solidFill>
                <a:latin typeface="Roboto Mono"/>
                <a:ea typeface="Roboto Mono"/>
                <a:cs typeface="Roboto Mono"/>
                <a:sym typeface="Roboto Mono"/>
              </a:rPr>
              <a:t>WHILE</a:t>
            </a:r>
            <a:r>
              <a:rPr lang="en-GB" sz="1100">
                <a:solidFill>
                  <a:schemeClr val="dk1"/>
                </a:solidFill>
              </a:rPr>
              <a:t> loop that runs until the user types "stop" - this is because it based on a </a:t>
            </a:r>
            <a:r>
              <a:rPr lang="en-GB" sz="1100">
                <a:solidFill>
                  <a:schemeClr val="dk1"/>
                </a:solidFill>
              </a:rPr>
              <a:t>condition</a:t>
            </a:r>
            <a:r>
              <a:rPr lang="en-GB" sz="1100">
                <a:solidFill>
                  <a:schemeClr val="dk1"/>
                </a:solidFill>
              </a:rPr>
              <a:t> and the iterations are not known.</a:t>
            </a:r>
            <a:endParaRPr sz="1100">
              <a:solidFill>
                <a:schemeClr val="dk1"/>
              </a:solidFill>
            </a:endParaRPr>
          </a:p>
          <a:p>
            <a:pPr indent="0" lvl="0" marL="0" rtl="0" algn="l">
              <a:spcBef>
                <a:spcPts val="0"/>
              </a:spcBef>
              <a:spcAft>
                <a:spcPts val="0"/>
              </a:spcAft>
              <a:buNone/>
            </a:pPr>
            <a:r>
              <a:t/>
            </a:r>
            <a:endParaRPr b="1" sz="1100">
              <a:solidFill>
                <a:schemeClr val="dk1"/>
              </a:solidFill>
            </a:endParaRPr>
          </a:p>
          <a:p>
            <a:pPr indent="0" lvl="0" marL="0" rtl="0" algn="l">
              <a:spcBef>
                <a:spcPts val="0"/>
              </a:spcBef>
              <a:spcAft>
                <a:spcPts val="0"/>
              </a:spcAft>
              <a:buClr>
                <a:schemeClr val="dk1"/>
              </a:buClr>
              <a:buSzPts val="1100"/>
              <a:buFont typeface="Arial"/>
              <a:buNone/>
            </a:pPr>
            <a:r>
              <a:rPr b="1" lang="en-GB" sz="1100">
                <a:solidFill>
                  <a:schemeClr val="dk1"/>
                </a:solidFill>
              </a:rPr>
              <a:t>Comparison:</a:t>
            </a:r>
            <a:r>
              <a:rPr lang="en-GB" sz="1100">
                <a:solidFill>
                  <a:schemeClr val="dk1"/>
                </a:solidFill>
              </a:rPr>
              <a:t> Inside the loop, every time a new score is entered, compare it to the current </a:t>
            </a:r>
            <a:r>
              <a:rPr lang="en-GB" sz="1100">
                <a:solidFill>
                  <a:srgbClr val="188038"/>
                </a:solidFill>
                <a:latin typeface="Roboto Mono"/>
                <a:ea typeface="Roboto Mono"/>
                <a:cs typeface="Roboto Mono"/>
                <a:sym typeface="Roboto Mono"/>
              </a:rPr>
              <a:t>highestScore</a:t>
            </a:r>
            <a:r>
              <a:rPr lang="en-GB" sz="1100">
                <a:solidFill>
                  <a:schemeClr val="dk1"/>
                </a:solidFill>
              </a:rPr>
              <a:t>.</a:t>
            </a:r>
            <a:endParaRPr sz="1100">
              <a:solidFill>
                <a:schemeClr val="dk1"/>
              </a:solidFill>
            </a:endParaRPr>
          </a:p>
          <a:p>
            <a:pPr indent="-298450" lvl="0" marL="457200" rtl="0" algn="l">
              <a:lnSpc>
                <a:spcPct val="115000"/>
              </a:lnSpc>
              <a:spcBef>
                <a:spcPts val="1200"/>
              </a:spcBef>
              <a:spcAft>
                <a:spcPts val="0"/>
              </a:spcAft>
              <a:buClr>
                <a:schemeClr val="dk1"/>
              </a:buClr>
              <a:buSzPts val="1100"/>
              <a:buChar char="●"/>
            </a:pPr>
            <a:r>
              <a:rPr lang="en-GB" sz="1100">
                <a:solidFill>
                  <a:schemeClr val="dk1"/>
                </a:solidFill>
              </a:rPr>
              <a:t>If the new score is </a:t>
            </a:r>
            <a:r>
              <a:rPr b="1" lang="en-GB" sz="1100">
                <a:solidFill>
                  <a:schemeClr val="dk1"/>
                </a:solidFill>
              </a:rPr>
              <a:t>greater than</a:t>
            </a:r>
            <a:r>
              <a:rPr lang="en-GB" sz="1100">
                <a:solidFill>
                  <a:schemeClr val="dk1"/>
                </a:solidFill>
              </a:rPr>
              <a:t> the </a:t>
            </a:r>
            <a:r>
              <a:rPr lang="en-GB" sz="1100">
                <a:solidFill>
                  <a:srgbClr val="188038"/>
                </a:solidFill>
                <a:latin typeface="Roboto Mono"/>
                <a:ea typeface="Roboto Mono"/>
                <a:cs typeface="Roboto Mono"/>
                <a:sym typeface="Roboto Mono"/>
              </a:rPr>
              <a:t>highestScore</a:t>
            </a:r>
            <a:r>
              <a:rPr lang="en-GB" sz="1100">
                <a:solidFill>
                  <a:schemeClr val="dk1"/>
                </a:solidFill>
              </a:rPr>
              <a:t>, update </a:t>
            </a:r>
            <a:r>
              <a:rPr lang="en-GB" sz="1100">
                <a:solidFill>
                  <a:srgbClr val="188038"/>
                </a:solidFill>
                <a:latin typeface="Roboto Mono"/>
                <a:ea typeface="Roboto Mono"/>
                <a:cs typeface="Roboto Mono"/>
                <a:sym typeface="Roboto Mono"/>
              </a:rPr>
              <a:t>highestScore</a:t>
            </a:r>
            <a:r>
              <a:rPr lang="en-GB" sz="1100">
                <a:solidFill>
                  <a:schemeClr val="dk1"/>
                </a:solidFill>
              </a:rPr>
              <a:t> to the new value and </a:t>
            </a:r>
            <a:r>
              <a:rPr lang="en-GB" sz="1100">
                <a:solidFill>
                  <a:srgbClr val="188038"/>
                </a:solidFill>
                <a:latin typeface="Roboto Mono"/>
                <a:ea typeface="Roboto Mono"/>
                <a:cs typeface="Roboto Mono"/>
                <a:sym typeface="Roboto Mono"/>
              </a:rPr>
              <a:t>winnerName</a:t>
            </a:r>
            <a:r>
              <a:rPr lang="en-GB" sz="1100">
                <a:solidFill>
                  <a:schemeClr val="dk1"/>
                </a:solidFill>
              </a:rPr>
              <a:t> to the new name.</a:t>
            </a:r>
            <a:endParaRPr sz="1100">
              <a:solidFill>
                <a:schemeClr val="dk1"/>
              </a:solidFill>
            </a:endParaRPr>
          </a:p>
          <a:p>
            <a:pPr indent="0" lvl="0" marL="0" rtl="0" algn="l">
              <a:lnSpc>
                <a:spcPct val="115000"/>
              </a:lnSpc>
              <a:spcBef>
                <a:spcPts val="1200"/>
              </a:spcBef>
              <a:spcAft>
                <a:spcPts val="0"/>
              </a:spcAft>
              <a:buNone/>
            </a:pPr>
            <a:r>
              <a:rPr b="1" lang="en-GB" sz="1100">
                <a:solidFill>
                  <a:schemeClr val="dk1"/>
                </a:solidFill>
              </a:rPr>
              <a:t>Output:</a:t>
            </a:r>
            <a:r>
              <a:rPr lang="en-GB" sz="1100">
                <a:solidFill>
                  <a:schemeClr val="dk1"/>
                </a:solidFill>
              </a:rPr>
              <a:t> Once the user types "stop", print the variables holding the winner's information.</a:t>
            </a:r>
            <a:endParaRPr>
              <a:solidFill>
                <a:schemeClr val="dk1"/>
              </a:solidFill>
              <a:latin typeface="Titillium Web"/>
              <a:ea typeface="Titillium Web"/>
              <a:cs typeface="Titillium Web"/>
              <a:sym typeface="Titillium Web"/>
            </a:endParaRPr>
          </a:p>
          <a:p>
            <a:pPr indent="0" lvl="0" marL="0" rtl="0" algn="l">
              <a:spcBef>
                <a:spcPts val="0"/>
              </a:spcBef>
              <a:spcAft>
                <a:spcPts val="0"/>
              </a:spcAft>
              <a:buNone/>
            </a:pPr>
            <a:r>
              <a:t/>
            </a:r>
            <a:endParaRPr>
              <a:solidFill>
                <a:schemeClr val="lt1"/>
              </a:solidFill>
              <a:latin typeface="Titillium Web"/>
              <a:ea typeface="Titillium Web"/>
              <a:cs typeface="Titillium Web"/>
              <a:sym typeface="Titillium Web"/>
            </a:endParaRPr>
          </a:p>
          <a:p>
            <a:pPr indent="0" lvl="0" marL="0" rtl="0" algn="l">
              <a:spcBef>
                <a:spcPts val="0"/>
              </a:spcBef>
              <a:spcAft>
                <a:spcPts val="0"/>
              </a:spcAft>
              <a:buNone/>
            </a:pPr>
            <a:r>
              <a:t/>
            </a:r>
            <a:endParaRPr>
              <a:solidFill>
                <a:schemeClr val="lt1"/>
              </a:solidFill>
              <a:latin typeface="Titillium Web"/>
              <a:ea typeface="Titillium Web"/>
              <a:cs typeface="Titillium Web"/>
              <a:sym typeface="Titillium Web"/>
            </a:endParaRPr>
          </a:p>
          <a:p>
            <a:pPr indent="0" lvl="0" marL="0" rtl="0" algn="l">
              <a:spcBef>
                <a:spcPts val="0"/>
              </a:spcBef>
              <a:spcAft>
                <a:spcPts val="0"/>
              </a:spcAft>
              <a:buNone/>
            </a:pPr>
            <a:r>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08" name="Shape 208"/>
        <p:cNvGrpSpPr/>
        <p:nvPr/>
      </p:nvGrpSpPr>
      <p:grpSpPr>
        <a:xfrm>
          <a:off x="0" y="0"/>
          <a:ext cx="0" cy="0"/>
          <a:chOff x="0" y="0"/>
          <a:chExt cx="0" cy="0"/>
        </a:xfrm>
      </p:grpSpPr>
      <p:sp>
        <p:nvSpPr>
          <p:cNvPr id="209" name="Google Shape;209;p33"/>
          <p:cNvSpPr txBox="1"/>
          <p:nvPr/>
        </p:nvSpPr>
        <p:spPr>
          <a:xfrm>
            <a:off x="362600" y="353850"/>
            <a:ext cx="7332600" cy="5907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GB" sz="4000">
                <a:solidFill>
                  <a:schemeClr val="dk1"/>
                </a:solidFill>
                <a:latin typeface="Titillium Web"/>
                <a:ea typeface="Titillium Web"/>
                <a:cs typeface="Titillium Web"/>
                <a:sym typeface="Titillium Web"/>
              </a:rPr>
              <a:t>The solution</a:t>
            </a:r>
            <a:endParaRPr b="1" sz="4000">
              <a:solidFill>
                <a:schemeClr val="dk1"/>
              </a:solidFill>
              <a:latin typeface="Titillium Web"/>
              <a:ea typeface="Titillium Web"/>
              <a:cs typeface="Titillium Web"/>
              <a:sym typeface="Titillium Web"/>
            </a:endParaRPr>
          </a:p>
        </p:txBody>
      </p:sp>
      <p:sp>
        <p:nvSpPr>
          <p:cNvPr id="210" name="Google Shape;210;p33"/>
          <p:cNvSpPr txBox="1"/>
          <p:nvPr/>
        </p:nvSpPr>
        <p:spPr>
          <a:xfrm>
            <a:off x="362600" y="1410100"/>
            <a:ext cx="8435400" cy="2047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100">
                <a:solidFill>
                  <a:schemeClr val="dk1"/>
                </a:solidFill>
              </a:rPr>
              <a:t>highscore = 0 </a:t>
            </a:r>
            <a:endParaRPr sz="1100">
              <a:solidFill>
                <a:schemeClr val="dk1"/>
              </a:solidFill>
            </a:endParaRPr>
          </a:p>
          <a:p>
            <a:pPr indent="0" lvl="0" marL="0" rtl="0" algn="l">
              <a:spcBef>
                <a:spcPts val="0"/>
              </a:spcBef>
              <a:spcAft>
                <a:spcPts val="0"/>
              </a:spcAft>
              <a:buNone/>
            </a:pPr>
            <a:r>
              <a:rPr lang="en-GB" sz="1100">
                <a:solidFill>
                  <a:schemeClr val="dk1"/>
                </a:solidFill>
              </a:rPr>
              <a:t>while team != "stop"    </a:t>
            </a:r>
            <a:endParaRPr sz="1100">
              <a:solidFill>
                <a:schemeClr val="dk1"/>
              </a:solidFill>
            </a:endParaRPr>
          </a:p>
          <a:p>
            <a:pPr indent="457200" lvl="0" marL="0" rtl="0" algn="l">
              <a:spcBef>
                <a:spcPts val="0"/>
              </a:spcBef>
              <a:spcAft>
                <a:spcPts val="0"/>
              </a:spcAft>
              <a:buNone/>
            </a:pPr>
            <a:r>
              <a:rPr lang="en-GB" sz="1100">
                <a:solidFill>
                  <a:schemeClr val="dk1"/>
                </a:solidFill>
              </a:rPr>
              <a:t>team = input("enter team name")     </a:t>
            </a:r>
            <a:endParaRPr sz="1100">
              <a:solidFill>
                <a:schemeClr val="dk1"/>
              </a:solidFill>
            </a:endParaRPr>
          </a:p>
          <a:p>
            <a:pPr indent="457200" lvl="0" marL="0" rtl="0" algn="l">
              <a:spcBef>
                <a:spcPts val="0"/>
              </a:spcBef>
              <a:spcAft>
                <a:spcPts val="0"/>
              </a:spcAft>
              <a:buNone/>
            </a:pPr>
            <a:r>
              <a:rPr lang="en-GB" sz="1100">
                <a:solidFill>
                  <a:schemeClr val="dk1"/>
                </a:solidFill>
              </a:rPr>
              <a:t>score = input("enter score")     </a:t>
            </a:r>
            <a:endParaRPr sz="1100">
              <a:solidFill>
                <a:schemeClr val="dk1"/>
              </a:solidFill>
            </a:endParaRPr>
          </a:p>
          <a:p>
            <a:pPr indent="457200" lvl="0" marL="0" rtl="0" algn="l">
              <a:spcBef>
                <a:spcPts val="0"/>
              </a:spcBef>
              <a:spcAft>
                <a:spcPts val="0"/>
              </a:spcAft>
              <a:buNone/>
            </a:pPr>
            <a:r>
              <a:rPr lang="en-GB" sz="1100">
                <a:solidFill>
                  <a:schemeClr val="dk1"/>
                </a:solidFill>
              </a:rPr>
              <a:t>if score &gt; highscore then         </a:t>
            </a:r>
            <a:endParaRPr sz="1100">
              <a:solidFill>
                <a:schemeClr val="dk1"/>
              </a:solidFill>
            </a:endParaRPr>
          </a:p>
          <a:p>
            <a:pPr indent="457200" lvl="0" marL="457200" rtl="0" algn="l">
              <a:spcBef>
                <a:spcPts val="0"/>
              </a:spcBef>
              <a:spcAft>
                <a:spcPts val="0"/>
              </a:spcAft>
              <a:buNone/>
            </a:pPr>
            <a:r>
              <a:rPr lang="en-GB" sz="1100">
                <a:solidFill>
                  <a:schemeClr val="dk1"/>
                </a:solidFill>
              </a:rPr>
              <a:t>highscore = score         </a:t>
            </a:r>
            <a:endParaRPr sz="1100">
              <a:solidFill>
                <a:schemeClr val="dk1"/>
              </a:solidFill>
            </a:endParaRPr>
          </a:p>
          <a:p>
            <a:pPr indent="457200" lvl="0" marL="457200" rtl="0" algn="l">
              <a:spcBef>
                <a:spcPts val="0"/>
              </a:spcBef>
              <a:spcAft>
                <a:spcPts val="0"/>
              </a:spcAft>
              <a:buNone/>
            </a:pPr>
            <a:r>
              <a:rPr lang="en-GB" sz="1100">
                <a:solidFill>
                  <a:schemeClr val="dk1"/>
                </a:solidFill>
              </a:rPr>
              <a:t>highteam = team     </a:t>
            </a:r>
            <a:endParaRPr sz="1100">
              <a:solidFill>
                <a:schemeClr val="dk1"/>
              </a:solidFill>
            </a:endParaRPr>
          </a:p>
          <a:p>
            <a:pPr indent="0" lvl="0" marL="457200" rtl="0" algn="l">
              <a:spcBef>
                <a:spcPts val="0"/>
              </a:spcBef>
              <a:spcAft>
                <a:spcPts val="0"/>
              </a:spcAft>
              <a:buNone/>
            </a:pPr>
            <a:r>
              <a:rPr lang="en-GB" sz="1100">
                <a:solidFill>
                  <a:schemeClr val="dk1"/>
                </a:solidFill>
              </a:rPr>
              <a:t>endif </a:t>
            </a:r>
            <a:endParaRPr sz="1100">
              <a:solidFill>
                <a:schemeClr val="dk1"/>
              </a:solidFill>
            </a:endParaRPr>
          </a:p>
          <a:p>
            <a:pPr indent="0" lvl="0" marL="0" rtl="0" algn="l">
              <a:spcBef>
                <a:spcPts val="0"/>
              </a:spcBef>
              <a:spcAft>
                <a:spcPts val="0"/>
              </a:spcAft>
              <a:buNone/>
            </a:pPr>
            <a:r>
              <a:rPr lang="en-GB" sz="1100">
                <a:solidFill>
                  <a:schemeClr val="dk1"/>
                </a:solidFill>
              </a:rPr>
              <a:t>endwhile </a:t>
            </a:r>
            <a:endParaRPr sz="1100">
              <a:solidFill>
                <a:schemeClr val="dk1"/>
              </a:solidFill>
            </a:endParaRPr>
          </a:p>
          <a:p>
            <a:pPr indent="0" lvl="0" marL="0" rtl="0" algn="l">
              <a:spcBef>
                <a:spcPts val="0"/>
              </a:spcBef>
              <a:spcAft>
                <a:spcPts val="0"/>
              </a:spcAft>
              <a:buNone/>
            </a:pPr>
            <a:r>
              <a:rPr lang="en-GB" sz="1100">
                <a:solidFill>
                  <a:schemeClr val="dk1"/>
                </a:solidFill>
              </a:rPr>
              <a:t>print(highscore) </a:t>
            </a:r>
            <a:endParaRPr sz="1100">
              <a:solidFill>
                <a:schemeClr val="dk1"/>
              </a:solidFill>
            </a:endParaRPr>
          </a:p>
          <a:p>
            <a:pPr indent="0" lvl="0" marL="0" rtl="0" algn="l">
              <a:spcBef>
                <a:spcPts val="0"/>
              </a:spcBef>
              <a:spcAft>
                <a:spcPts val="0"/>
              </a:spcAft>
              <a:buNone/>
            </a:pPr>
            <a:r>
              <a:rPr lang="en-GB" sz="1100">
                <a:solidFill>
                  <a:schemeClr val="dk1"/>
                </a:solidFill>
              </a:rPr>
              <a:t>print(highteam)</a:t>
            </a:r>
            <a:endParaRPr/>
          </a:p>
        </p:txBody>
      </p:sp>
      <p:sp>
        <p:nvSpPr>
          <p:cNvPr id="211" name="Google Shape;211;p33"/>
          <p:cNvSpPr txBox="1"/>
          <p:nvPr/>
        </p:nvSpPr>
        <p:spPr>
          <a:xfrm>
            <a:off x="1390975" y="1131350"/>
            <a:ext cx="3000000" cy="507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700">
                <a:solidFill>
                  <a:srgbClr val="FF0000"/>
                </a:solidFill>
                <a:latin typeface="Roboto Mono"/>
                <a:ea typeface="Roboto Mono"/>
                <a:cs typeface="Roboto Mono"/>
                <a:sym typeface="Roboto Mono"/>
              </a:rPr>
              <a:t>highscore = 0</a:t>
            </a:r>
            <a:r>
              <a:rPr lang="en-GB" sz="700">
                <a:solidFill>
                  <a:srgbClr val="FF0000"/>
                </a:solidFill>
              </a:rPr>
              <a:t>: This is your </a:t>
            </a:r>
            <a:r>
              <a:rPr b="1" lang="en-GB" sz="700">
                <a:solidFill>
                  <a:srgbClr val="FF0000"/>
                </a:solidFill>
              </a:rPr>
              <a:t>accumulator variable</a:t>
            </a:r>
            <a:r>
              <a:rPr lang="en-GB" sz="700">
                <a:solidFill>
                  <a:srgbClr val="FF0000"/>
                </a:solidFill>
              </a:rPr>
              <a:t>. By starting at 0, you ensure that even the first valid score entered (assuming it is greater than 0) will beat the current "record."</a:t>
            </a:r>
            <a:endParaRPr sz="700">
              <a:solidFill>
                <a:srgbClr val="FF0000"/>
              </a:solidFill>
            </a:endParaRPr>
          </a:p>
        </p:txBody>
      </p:sp>
      <p:sp>
        <p:nvSpPr>
          <p:cNvPr id="212" name="Google Shape;212;p33"/>
          <p:cNvSpPr txBox="1"/>
          <p:nvPr/>
        </p:nvSpPr>
        <p:spPr>
          <a:xfrm>
            <a:off x="2876700" y="1885550"/>
            <a:ext cx="3984000" cy="1131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700">
                <a:solidFill>
                  <a:srgbClr val="FF0000"/>
                </a:solidFill>
              </a:rPr>
              <a:t>Comparison:</a:t>
            </a:r>
            <a:r>
              <a:rPr lang="en-GB" sz="700">
                <a:solidFill>
                  <a:srgbClr val="FF0000"/>
                </a:solidFill>
              </a:rPr>
              <a:t> The </a:t>
            </a:r>
            <a:r>
              <a:rPr lang="en-GB" sz="700">
                <a:solidFill>
                  <a:srgbClr val="FF0000"/>
                </a:solidFill>
                <a:latin typeface="Roboto Mono"/>
                <a:ea typeface="Roboto Mono"/>
                <a:cs typeface="Roboto Mono"/>
                <a:sym typeface="Roboto Mono"/>
              </a:rPr>
              <a:t>if score &gt; highscore</a:t>
            </a:r>
            <a:r>
              <a:rPr lang="en-GB" sz="700">
                <a:solidFill>
                  <a:srgbClr val="FF0000"/>
                </a:solidFill>
              </a:rPr>
              <a:t> statement acts as a </a:t>
            </a:r>
            <a:r>
              <a:rPr b="1" lang="en-GB" sz="700">
                <a:solidFill>
                  <a:srgbClr val="FF0000"/>
                </a:solidFill>
              </a:rPr>
              <a:t>filter</a:t>
            </a:r>
            <a:r>
              <a:rPr lang="en-GB" sz="700">
                <a:solidFill>
                  <a:srgbClr val="FF0000"/>
                </a:solidFill>
              </a:rPr>
              <a:t>.</a:t>
            </a:r>
            <a:endParaRPr sz="700">
              <a:solidFill>
                <a:srgbClr val="FF0000"/>
              </a:solidFill>
            </a:endParaRPr>
          </a:p>
          <a:p>
            <a:pPr indent="-273050" lvl="0" marL="457200" rtl="0" algn="l">
              <a:lnSpc>
                <a:spcPct val="115000"/>
              </a:lnSpc>
              <a:spcBef>
                <a:spcPts val="1400"/>
              </a:spcBef>
              <a:spcAft>
                <a:spcPts val="0"/>
              </a:spcAft>
              <a:buClr>
                <a:srgbClr val="FF0000"/>
              </a:buClr>
              <a:buSzPts val="700"/>
              <a:buChar char="●"/>
            </a:pPr>
            <a:r>
              <a:rPr lang="en-GB" sz="700">
                <a:solidFill>
                  <a:srgbClr val="FF0000"/>
                </a:solidFill>
              </a:rPr>
              <a:t>If the new score is higher than the current record, it "overwrites" the old record.</a:t>
            </a:r>
            <a:endParaRPr sz="700">
              <a:solidFill>
                <a:srgbClr val="FF0000"/>
              </a:solidFill>
            </a:endParaRPr>
          </a:p>
          <a:p>
            <a:pPr indent="-273050" lvl="0" marL="457200" rtl="0" algn="l">
              <a:lnSpc>
                <a:spcPct val="115000"/>
              </a:lnSpc>
              <a:spcBef>
                <a:spcPts val="0"/>
              </a:spcBef>
              <a:spcAft>
                <a:spcPts val="0"/>
              </a:spcAft>
              <a:buClr>
                <a:srgbClr val="FF0000"/>
              </a:buClr>
              <a:buSzPts val="700"/>
              <a:buChar char="●"/>
            </a:pPr>
            <a:r>
              <a:rPr lang="en-GB" sz="700">
                <a:solidFill>
                  <a:srgbClr val="FF0000"/>
                </a:solidFill>
              </a:rPr>
              <a:t>If the new score is lower, it does nothing and proceeds to the next iteration.</a:t>
            </a:r>
            <a:endParaRPr sz="700">
              <a:solidFill>
                <a:srgbClr val="FF0000"/>
              </a:solidFill>
            </a:endParaRPr>
          </a:p>
          <a:p>
            <a:pPr indent="0" lvl="0" marL="0" rtl="0" algn="l">
              <a:lnSpc>
                <a:spcPct val="115000"/>
              </a:lnSpc>
              <a:spcBef>
                <a:spcPts val="1400"/>
              </a:spcBef>
              <a:spcAft>
                <a:spcPts val="0"/>
              </a:spcAft>
              <a:buNone/>
            </a:pPr>
            <a:r>
              <a:rPr b="1" lang="en-GB" sz="700">
                <a:solidFill>
                  <a:srgbClr val="FF0000"/>
                </a:solidFill>
              </a:rPr>
              <a:t>Updating:</a:t>
            </a:r>
            <a:r>
              <a:rPr lang="en-GB" sz="700">
                <a:solidFill>
                  <a:srgbClr val="FF0000"/>
                </a:solidFill>
              </a:rPr>
              <a:t> </a:t>
            </a:r>
            <a:r>
              <a:rPr lang="en-GB" sz="700">
                <a:solidFill>
                  <a:srgbClr val="FF0000"/>
                </a:solidFill>
                <a:latin typeface="Roboto Mono"/>
                <a:ea typeface="Roboto Mono"/>
                <a:cs typeface="Roboto Mono"/>
                <a:sym typeface="Roboto Mono"/>
              </a:rPr>
              <a:t>highscore = score</a:t>
            </a:r>
            <a:r>
              <a:rPr lang="en-GB" sz="700">
                <a:solidFill>
                  <a:srgbClr val="FF0000"/>
                </a:solidFill>
              </a:rPr>
              <a:t> and </a:t>
            </a:r>
            <a:r>
              <a:rPr lang="en-GB" sz="700">
                <a:solidFill>
                  <a:srgbClr val="FF0000"/>
                </a:solidFill>
                <a:latin typeface="Roboto Mono"/>
                <a:ea typeface="Roboto Mono"/>
                <a:cs typeface="Roboto Mono"/>
                <a:sym typeface="Roboto Mono"/>
              </a:rPr>
              <a:t>highteam = team</a:t>
            </a:r>
            <a:r>
              <a:rPr lang="en-GB" sz="700">
                <a:solidFill>
                  <a:srgbClr val="FF0000"/>
                </a:solidFill>
              </a:rPr>
              <a:t> are the critical steps. This is where the program "remembers" the best result found </a:t>
            </a:r>
            <a:r>
              <a:rPr i="1" lang="en-GB" sz="700">
                <a:solidFill>
                  <a:srgbClr val="FF0000"/>
                </a:solidFill>
              </a:rPr>
              <a:t>so far</a:t>
            </a:r>
            <a:endParaRPr i="1" sz="700">
              <a:solidFill>
                <a:srgbClr val="FF0000"/>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16" name="Shape 216"/>
        <p:cNvGrpSpPr/>
        <p:nvPr/>
      </p:nvGrpSpPr>
      <p:grpSpPr>
        <a:xfrm>
          <a:off x="0" y="0"/>
          <a:ext cx="0" cy="0"/>
          <a:chOff x="0" y="0"/>
          <a:chExt cx="0" cy="0"/>
        </a:xfrm>
      </p:grpSpPr>
      <p:pic>
        <p:nvPicPr>
          <p:cNvPr id="217" name="Google Shape;217;p34"/>
          <p:cNvPicPr preferRelativeResize="0"/>
          <p:nvPr/>
        </p:nvPicPr>
        <p:blipFill rotWithShape="1">
          <a:blip r:embed="rId3">
            <a:alphaModFix/>
          </a:blip>
          <a:srcRect b="43356" l="0" r="0" t="34327"/>
          <a:stretch/>
        </p:blipFill>
        <p:spPr>
          <a:xfrm>
            <a:off x="1781750" y="4667800"/>
            <a:ext cx="5580498" cy="296750"/>
          </a:xfrm>
          <a:prstGeom prst="rect">
            <a:avLst/>
          </a:prstGeom>
          <a:noFill/>
          <a:ln>
            <a:noFill/>
          </a:ln>
        </p:spPr>
      </p:pic>
      <p:grpSp>
        <p:nvGrpSpPr>
          <p:cNvPr id="218" name="Google Shape;218;p34"/>
          <p:cNvGrpSpPr/>
          <p:nvPr/>
        </p:nvGrpSpPr>
        <p:grpSpPr>
          <a:xfrm>
            <a:off x="905700" y="1240200"/>
            <a:ext cx="7332600" cy="2365625"/>
            <a:chOff x="905700" y="1240200"/>
            <a:chExt cx="7332600" cy="2365625"/>
          </a:xfrm>
        </p:grpSpPr>
        <p:pic>
          <p:nvPicPr>
            <p:cNvPr id="219" name="Google Shape;219;p34"/>
            <p:cNvPicPr preferRelativeResize="0"/>
            <p:nvPr/>
          </p:nvPicPr>
          <p:blipFill>
            <a:blip r:embed="rId4">
              <a:alphaModFix/>
            </a:blip>
            <a:stretch>
              <a:fillRect/>
            </a:stretch>
          </p:blipFill>
          <p:spPr>
            <a:xfrm>
              <a:off x="3936451" y="1240200"/>
              <a:ext cx="1271101" cy="1271101"/>
            </a:xfrm>
            <a:prstGeom prst="rect">
              <a:avLst/>
            </a:prstGeom>
            <a:noFill/>
            <a:ln>
              <a:noFill/>
            </a:ln>
          </p:spPr>
        </p:pic>
        <p:sp>
          <p:nvSpPr>
            <p:cNvPr id="220" name="Google Shape;220;p34"/>
            <p:cNvSpPr txBox="1"/>
            <p:nvPr/>
          </p:nvSpPr>
          <p:spPr>
            <a:xfrm>
              <a:off x="905700" y="3015125"/>
              <a:ext cx="7332600" cy="5907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lang="en-GB" sz="2400">
                  <a:solidFill>
                    <a:srgbClr val="FFFFFF"/>
                  </a:solidFill>
                  <a:latin typeface="Titillium Web"/>
                  <a:ea typeface="Titillium Web"/>
                  <a:cs typeface="Titillium Web"/>
                  <a:sym typeface="Titillium Web"/>
                </a:rPr>
                <a:t>Ada, the National College for Digital Skills</a:t>
              </a:r>
              <a:endParaRPr sz="2400">
                <a:solidFill>
                  <a:srgbClr val="FFFFFF"/>
                </a:solidFill>
                <a:latin typeface="Titillium Web"/>
                <a:ea typeface="Titillium Web"/>
                <a:cs typeface="Titillium Web"/>
                <a:sym typeface="Titillium Web"/>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9" name="Shape 69"/>
        <p:cNvGrpSpPr/>
        <p:nvPr/>
      </p:nvGrpSpPr>
      <p:grpSpPr>
        <a:xfrm>
          <a:off x="0" y="0"/>
          <a:ext cx="0" cy="0"/>
          <a:chOff x="0" y="0"/>
          <a:chExt cx="0" cy="0"/>
        </a:xfrm>
      </p:grpSpPr>
      <p:sp>
        <p:nvSpPr>
          <p:cNvPr id="70" name="Google Shape;70;p15"/>
          <p:cNvSpPr txBox="1"/>
          <p:nvPr/>
        </p:nvSpPr>
        <p:spPr>
          <a:xfrm>
            <a:off x="362600" y="353850"/>
            <a:ext cx="7332600" cy="5907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GB" sz="4000">
                <a:solidFill>
                  <a:schemeClr val="dk1"/>
                </a:solidFill>
                <a:latin typeface="Titillium Web"/>
                <a:ea typeface="Titillium Web"/>
                <a:cs typeface="Titillium Web"/>
                <a:sym typeface="Titillium Web"/>
              </a:rPr>
              <a:t>Explanation</a:t>
            </a:r>
            <a:endParaRPr b="1" sz="4000">
              <a:solidFill>
                <a:schemeClr val="dk1"/>
              </a:solidFill>
              <a:latin typeface="Titillium Web"/>
              <a:ea typeface="Titillium Web"/>
              <a:cs typeface="Titillium Web"/>
              <a:sym typeface="Titillium Web"/>
            </a:endParaRPr>
          </a:p>
        </p:txBody>
      </p:sp>
      <p:sp>
        <p:nvSpPr>
          <p:cNvPr id="71" name="Google Shape;71;p15"/>
          <p:cNvSpPr txBox="1"/>
          <p:nvPr/>
        </p:nvSpPr>
        <p:spPr>
          <a:xfrm>
            <a:off x="288425" y="1057700"/>
            <a:ext cx="5094600" cy="34695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400"/>
              </a:spcBef>
              <a:spcAft>
                <a:spcPts val="0"/>
              </a:spcAft>
              <a:buClr>
                <a:schemeClr val="dk1"/>
              </a:buClr>
              <a:buSzPts val="1100"/>
              <a:buFont typeface="Arial"/>
              <a:buNone/>
            </a:pPr>
            <a:r>
              <a:rPr b="1" lang="en-GB" sz="1300">
                <a:solidFill>
                  <a:schemeClr val="dk1"/>
                </a:solidFill>
              </a:rPr>
              <a:t>Step-by-Step Logic Breakdown</a:t>
            </a:r>
            <a:endParaRPr b="1" sz="1300">
              <a:solidFill>
                <a:schemeClr val="dk1"/>
              </a:solidFill>
            </a:endParaRPr>
          </a:p>
          <a:p>
            <a:pPr indent="-298450" lvl="0" marL="457200" rtl="0" algn="l">
              <a:lnSpc>
                <a:spcPct val="115000"/>
              </a:lnSpc>
              <a:spcBef>
                <a:spcPts val="1200"/>
              </a:spcBef>
              <a:spcAft>
                <a:spcPts val="0"/>
              </a:spcAft>
              <a:buClr>
                <a:schemeClr val="dk1"/>
              </a:buClr>
              <a:buSzPts val="1100"/>
              <a:buAutoNum type="arabicPeriod"/>
            </a:pPr>
            <a:r>
              <a:rPr b="1" lang="en-GB" sz="1100">
                <a:solidFill>
                  <a:schemeClr val="dk1"/>
                </a:solidFill>
              </a:rPr>
              <a:t>Initialization (Line 01):</a:t>
            </a:r>
            <a:r>
              <a:rPr lang="en-GB" sz="1100">
                <a:solidFill>
                  <a:schemeClr val="dk1"/>
                </a:solidFill>
              </a:rPr>
              <a:t> We set </a:t>
            </a:r>
            <a:r>
              <a:rPr lang="en-GB" sz="1100">
                <a:solidFill>
                  <a:srgbClr val="188038"/>
                </a:solidFill>
                <a:latin typeface="Roboto Mono"/>
                <a:ea typeface="Roboto Mono"/>
                <a:cs typeface="Roboto Mono"/>
                <a:sym typeface="Roboto Mono"/>
              </a:rPr>
              <a:t>start = 3</a:t>
            </a:r>
            <a:r>
              <a:rPr lang="en-GB" sz="1100">
                <a:solidFill>
                  <a:schemeClr val="dk1"/>
                </a:solidFill>
              </a:rPr>
              <a:t>.</a:t>
            </a:r>
            <a:endParaRPr sz="1100">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b="1" lang="en-GB" sz="1100">
                <a:solidFill>
                  <a:schemeClr val="dk1"/>
                </a:solidFill>
              </a:rPr>
              <a:t>First Loop Iteration:</a:t>
            </a:r>
            <a:endParaRPr b="1" sz="1100">
              <a:solidFill>
                <a:schemeClr val="dk1"/>
              </a:solidFill>
            </a:endParaRPr>
          </a:p>
          <a:p>
            <a:pPr indent="-298450" lvl="1" marL="914400" rtl="0" algn="l">
              <a:lnSpc>
                <a:spcPct val="115000"/>
              </a:lnSpc>
              <a:spcBef>
                <a:spcPts val="0"/>
              </a:spcBef>
              <a:spcAft>
                <a:spcPts val="0"/>
              </a:spcAft>
              <a:buClr>
                <a:schemeClr val="dk1"/>
              </a:buClr>
              <a:buSzPts val="1100"/>
              <a:buChar char="○"/>
            </a:pPr>
            <a:r>
              <a:rPr b="1" lang="en-GB" sz="1100">
                <a:solidFill>
                  <a:schemeClr val="dk1"/>
                </a:solidFill>
              </a:rPr>
              <a:t>Line 03:</a:t>
            </a:r>
            <a:r>
              <a:rPr lang="en-GB" sz="1100">
                <a:solidFill>
                  <a:schemeClr val="dk1"/>
                </a:solidFill>
              </a:rPr>
              <a:t> Prints the current value of </a:t>
            </a:r>
            <a:r>
              <a:rPr lang="en-GB" sz="1100">
                <a:solidFill>
                  <a:srgbClr val="188038"/>
                </a:solidFill>
                <a:latin typeface="Roboto Mono"/>
                <a:ea typeface="Roboto Mono"/>
                <a:cs typeface="Roboto Mono"/>
                <a:sym typeface="Roboto Mono"/>
              </a:rPr>
              <a:t>start</a:t>
            </a:r>
            <a:r>
              <a:rPr lang="en-GB" sz="1100">
                <a:solidFill>
                  <a:schemeClr val="dk1"/>
                </a:solidFill>
              </a:rPr>
              <a:t> (3).</a:t>
            </a:r>
            <a:endParaRPr sz="1100">
              <a:solidFill>
                <a:schemeClr val="dk1"/>
              </a:solidFill>
            </a:endParaRPr>
          </a:p>
          <a:p>
            <a:pPr indent="-298450" lvl="1" marL="914400" rtl="0" algn="l">
              <a:lnSpc>
                <a:spcPct val="115000"/>
              </a:lnSpc>
              <a:spcBef>
                <a:spcPts val="0"/>
              </a:spcBef>
              <a:spcAft>
                <a:spcPts val="0"/>
              </a:spcAft>
              <a:buClr>
                <a:schemeClr val="dk1"/>
              </a:buClr>
              <a:buSzPts val="1100"/>
              <a:buChar char="○"/>
            </a:pPr>
            <a:r>
              <a:rPr b="1" lang="en-GB" sz="1100">
                <a:solidFill>
                  <a:schemeClr val="dk1"/>
                </a:solidFill>
              </a:rPr>
              <a:t>Line 04:</a:t>
            </a:r>
            <a:r>
              <a:rPr lang="en-GB" sz="1100">
                <a:solidFill>
                  <a:schemeClr val="dk1"/>
                </a:solidFill>
              </a:rPr>
              <a:t> Decrements </a:t>
            </a:r>
            <a:r>
              <a:rPr lang="en-GB" sz="1100">
                <a:solidFill>
                  <a:srgbClr val="188038"/>
                </a:solidFill>
                <a:latin typeface="Roboto Mono"/>
                <a:ea typeface="Roboto Mono"/>
                <a:cs typeface="Roboto Mono"/>
                <a:sym typeface="Roboto Mono"/>
              </a:rPr>
              <a:t>start</a:t>
            </a:r>
            <a:r>
              <a:rPr lang="en-GB" sz="1100">
                <a:solidFill>
                  <a:schemeClr val="dk1"/>
                </a:solidFill>
              </a:rPr>
              <a:t> to 2.</a:t>
            </a:r>
            <a:endParaRPr sz="1100">
              <a:solidFill>
                <a:schemeClr val="dk1"/>
              </a:solidFill>
            </a:endParaRPr>
          </a:p>
          <a:p>
            <a:pPr indent="-298450" lvl="1" marL="914400" rtl="0" algn="l">
              <a:lnSpc>
                <a:spcPct val="115000"/>
              </a:lnSpc>
              <a:spcBef>
                <a:spcPts val="0"/>
              </a:spcBef>
              <a:spcAft>
                <a:spcPts val="0"/>
              </a:spcAft>
              <a:buClr>
                <a:schemeClr val="dk1"/>
              </a:buClr>
              <a:buSzPts val="1100"/>
              <a:buChar char="○"/>
            </a:pPr>
            <a:r>
              <a:rPr b="1" lang="en-GB" sz="1100">
                <a:solidFill>
                  <a:schemeClr val="dk1"/>
                </a:solidFill>
              </a:rPr>
              <a:t>Line 05:</a:t>
            </a:r>
            <a:r>
              <a:rPr lang="en-GB" sz="1100">
                <a:solidFill>
                  <a:schemeClr val="dk1"/>
                </a:solidFill>
              </a:rPr>
              <a:t> Checks if </a:t>
            </a:r>
            <a:r>
              <a:rPr lang="en-GB" sz="1100">
                <a:solidFill>
                  <a:srgbClr val="188038"/>
                </a:solidFill>
                <a:latin typeface="Roboto Mono"/>
                <a:ea typeface="Roboto Mono"/>
                <a:cs typeface="Roboto Mono"/>
                <a:sym typeface="Roboto Mono"/>
              </a:rPr>
              <a:t>start == -1</a:t>
            </a:r>
            <a:r>
              <a:rPr lang="en-GB" sz="1100">
                <a:solidFill>
                  <a:schemeClr val="dk1"/>
                </a:solidFill>
              </a:rPr>
              <a:t>. It is 2, so the loop continues.</a:t>
            </a:r>
            <a:endParaRPr sz="1100">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b="1" lang="en-GB" sz="1100">
                <a:solidFill>
                  <a:schemeClr val="dk1"/>
                </a:solidFill>
              </a:rPr>
              <a:t>Subsequent Iterations:</a:t>
            </a:r>
            <a:r>
              <a:rPr lang="en-GB" sz="1100">
                <a:solidFill>
                  <a:schemeClr val="dk1"/>
                </a:solidFill>
              </a:rPr>
              <a:t> The loop repeats these steps, printing 2, 1, and 0.</a:t>
            </a:r>
            <a:endParaRPr sz="1100">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b="1" lang="en-GB" sz="1100">
                <a:solidFill>
                  <a:schemeClr val="dk1"/>
                </a:solidFill>
              </a:rPr>
              <a:t>The Exit Condition:</a:t>
            </a:r>
            <a:endParaRPr b="1" sz="1100">
              <a:solidFill>
                <a:schemeClr val="dk1"/>
              </a:solidFill>
            </a:endParaRPr>
          </a:p>
          <a:p>
            <a:pPr indent="-298450" lvl="1" marL="914400" rtl="0" algn="l">
              <a:lnSpc>
                <a:spcPct val="115000"/>
              </a:lnSpc>
              <a:spcBef>
                <a:spcPts val="0"/>
              </a:spcBef>
              <a:spcAft>
                <a:spcPts val="0"/>
              </a:spcAft>
              <a:buClr>
                <a:schemeClr val="dk1"/>
              </a:buClr>
              <a:buSzPts val="1100"/>
              <a:buChar char="○"/>
            </a:pPr>
            <a:r>
              <a:rPr lang="en-GB" sz="1100">
                <a:solidFill>
                  <a:schemeClr val="dk1"/>
                </a:solidFill>
              </a:rPr>
              <a:t>After printing 0 (Line 03) and decrementing (Line 04), </a:t>
            </a:r>
            <a:r>
              <a:rPr lang="en-GB" sz="1100">
                <a:solidFill>
                  <a:srgbClr val="188038"/>
                </a:solidFill>
                <a:latin typeface="Roboto Mono"/>
                <a:ea typeface="Roboto Mono"/>
                <a:cs typeface="Roboto Mono"/>
                <a:sym typeface="Roboto Mono"/>
              </a:rPr>
              <a:t>start</a:t>
            </a:r>
            <a:r>
              <a:rPr lang="en-GB" sz="1100">
                <a:solidFill>
                  <a:schemeClr val="dk1"/>
                </a:solidFill>
              </a:rPr>
              <a:t> becomes </a:t>
            </a:r>
            <a:r>
              <a:rPr b="1" lang="en-GB" sz="1100">
                <a:solidFill>
                  <a:schemeClr val="dk1"/>
                </a:solidFill>
              </a:rPr>
              <a:t>-1</a:t>
            </a:r>
            <a:r>
              <a:rPr lang="en-GB" sz="1100">
                <a:solidFill>
                  <a:schemeClr val="dk1"/>
                </a:solidFill>
              </a:rPr>
              <a:t>.</a:t>
            </a:r>
            <a:endParaRPr sz="1100">
              <a:solidFill>
                <a:schemeClr val="dk1"/>
              </a:solidFill>
            </a:endParaRPr>
          </a:p>
          <a:p>
            <a:pPr indent="-298450" lvl="1" marL="914400" rtl="0" algn="l">
              <a:lnSpc>
                <a:spcPct val="115000"/>
              </a:lnSpc>
              <a:spcBef>
                <a:spcPts val="0"/>
              </a:spcBef>
              <a:spcAft>
                <a:spcPts val="0"/>
              </a:spcAft>
              <a:buClr>
                <a:schemeClr val="dk1"/>
              </a:buClr>
              <a:buSzPts val="1100"/>
              <a:buChar char="○"/>
            </a:pPr>
            <a:r>
              <a:rPr lang="en-GB" sz="1100">
                <a:solidFill>
                  <a:schemeClr val="dk1"/>
                </a:solidFill>
              </a:rPr>
              <a:t>The loop reaches the condition check at </a:t>
            </a:r>
            <a:r>
              <a:rPr b="1" lang="en-GB" sz="1100">
                <a:solidFill>
                  <a:schemeClr val="dk1"/>
                </a:solidFill>
              </a:rPr>
              <a:t>Line 05</a:t>
            </a:r>
            <a:r>
              <a:rPr lang="en-GB" sz="1100">
                <a:solidFill>
                  <a:schemeClr val="dk1"/>
                </a:solidFill>
              </a:rPr>
              <a:t> (</a:t>
            </a:r>
            <a:r>
              <a:rPr lang="en-GB" sz="1100">
                <a:solidFill>
                  <a:srgbClr val="188038"/>
                </a:solidFill>
                <a:latin typeface="Roboto Mono"/>
                <a:ea typeface="Roboto Mono"/>
                <a:cs typeface="Roboto Mono"/>
                <a:sym typeface="Roboto Mono"/>
              </a:rPr>
              <a:t>until start == -1</a:t>
            </a:r>
            <a:r>
              <a:rPr lang="en-GB" sz="1100">
                <a:solidFill>
                  <a:schemeClr val="dk1"/>
                </a:solidFill>
              </a:rPr>
              <a:t>). Since this is now </a:t>
            </a:r>
            <a:r>
              <a:rPr b="1" lang="en-GB" sz="1100">
                <a:solidFill>
                  <a:schemeClr val="dk1"/>
                </a:solidFill>
              </a:rPr>
              <a:t>True</a:t>
            </a:r>
            <a:r>
              <a:rPr lang="en-GB" sz="1100">
                <a:solidFill>
                  <a:schemeClr val="dk1"/>
                </a:solidFill>
              </a:rPr>
              <a:t>, the loop terminates.</a:t>
            </a:r>
            <a:endParaRPr sz="1100">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b="1" lang="en-GB" sz="1100">
                <a:solidFill>
                  <a:schemeClr val="dk1"/>
                </a:solidFill>
              </a:rPr>
              <a:t>Completion:</a:t>
            </a:r>
            <a:r>
              <a:rPr lang="en-GB" sz="1100">
                <a:solidFill>
                  <a:schemeClr val="dk1"/>
                </a:solidFill>
              </a:rPr>
              <a:t> The program moves to </a:t>
            </a:r>
            <a:r>
              <a:rPr b="1" lang="en-GB" sz="1100">
                <a:solidFill>
                  <a:schemeClr val="dk1"/>
                </a:solidFill>
              </a:rPr>
              <a:t>Line 06</a:t>
            </a:r>
            <a:r>
              <a:rPr lang="en-GB" sz="1100">
                <a:solidFill>
                  <a:schemeClr val="dk1"/>
                </a:solidFill>
              </a:rPr>
              <a:t>, printing "Finished".</a:t>
            </a:r>
            <a:endParaRPr>
              <a:solidFill>
                <a:schemeClr val="lt1"/>
              </a:solidFill>
              <a:latin typeface="Titillium Web"/>
              <a:ea typeface="Titillium Web"/>
              <a:cs typeface="Titillium Web"/>
              <a:sym typeface="Titillium Web"/>
            </a:endParaRPr>
          </a:p>
          <a:p>
            <a:pPr indent="0" lvl="0" marL="0" rtl="0" algn="l">
              <a:spcBef>
                <a:spcPts val="1200"/>
              </a:spcBef>
              <a:spcAft>
                <a:spcPts val="0"/>
              </a:spcAft>
              <a:buNone/>
            </a:pPr>
            <a:r>
              <a:t/>
            </a:r>
            <a:endParaRPr/>
          </a:p>
        </p:txBody>
      </p:sp>
      <p:pic>
        <p:nvPicPr>
          <p:cNvPr id="72" name="Google Shape;72;p15"/>
          <p:cNvPicPr preferRelativeResize="0"/>
          <p:nvPr/>
        </p:nvPicPr>
        <p:blipFill rotWithShape="1">
          <a:blip r:embed="rId4">
            <a:alphaModFix/>
          </a:blip>
          <a:srcRect b="0" l="0" r="17383" t="0"/>
          <a:stretch/>
        </p:blipFill>
        <p:spPr>
          <a:xfrm>
            <a:off x="5457201" y="1166700"/>
            <a:ext cx="3035865" cy="33246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6" name="Shape 76"/>
        <p:cNvGrpSpPr/>
        <p:nvPr/>
      </p:nvGrpSpPr>
      <p:grpSpPr>
        <a:xfrm>
          <a:off x="0" y="0"/>
          <a:ext cx="0" cy="0"/>
          <a:chOff x="0" y="0"/>
          <a:chExt cx="0" cy="0"/>
        </a:xfrm>
      </p:grpSpPr>
      <p:pic>
        <p:nvPicPr>
          <p:cNvPr id="77" name="Google Shape;77;p16"/>
          <p:cNvPicPr preferRelativeResize="0"/>
          <p:nvPr/>
        </p:nvPicPr>
        <p:blipFill rotWithShape="1">
          <a:blip r:embed="rId4">
            <a:alphaModFix/>
          </a:blip>
          <a:srcRect b="27056" l="0" r="0" t="30643"/>
          <a:stretch/>
        </p:blipFill>
        <p:spPr>
          <a:xfrm>
            <a:off x="1415725" y="796095"/>
            <a:ext cx="5876925" cy="2804349"/>
          </a:xfrm>
          <a:prstGeom prst="rect">
            <a:avLst/>
          </a:prstGeom>
          <a:noFill/>
          <a:ln cap="flat" cmpd="sng" w="38100">
            <a:solidFill>
              <a:srgbClr val="FF0000"/>
            </a:solidFill>
            <a:prstDash val="solid"/>
            <a:miter lim="8000"/>
            <a:headEnd len="sm" w="sm" type="none"/>
            <a:tailEnd len="sm" w="sm" type="none"/>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1" name="Shape 81"/>
        <p:cNvGrpSpPr/>
        <p:nvPr/>
      </p:nvGrpSpPr>
      <p:grpSpPr>
        <a:xfrm>
          <a:off x="0" y="0"/>
          <a:ext cx="0" cy="0"/>
          <a:chOff x="0" y="0"/>
          <a:chExt cx="0" cy="0"/>
        </a:xfrm>
      </p:grpSpPr>
      <p:sp>
        <p:nvSpPr>
          <p:cNvPr id="82" name="Google Shape;82;p17"/>
          <p:cNvSpPr txBox="1"/>
          <p:nvPr/>
        </p:nvSpPr>
        <p:spPr>
          <a:xfrm>
            <a:off x="362600" y="353850"/>
            <a:ext cx="7332600" cy="5907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GB" sz="4000">
                <a:solidFill>
                  <a:schemeClr val="dk1"/>
                </a:solidFill>
                <a:latin typeface="Titillium Web"/>
                <a:ea typeface="Titillium Web"/>
                <a:cs typeface="Titillium Web"/>
                <a:sym typeface="Titillium Web"/>
              </a:rPr>
              <a:t>Breaking it down…</a:t>
            </a:r>
            <a:endParaRPr b="1" sz="4000">
              <a:solidFill>
                <a:schemeClr val="dk1"/>
              </a:solidFill>
              <a:latin typeface="Titillium Web"/>
              <a:ea typeface="Titillium Web"/>
              <a:cs typeface="Titillium Web"/>
              <a:sym typeface="Titillium Web"/>
            </a:endParaRPr>
          </a:p>
        </p:txBody>
      </p:sp>
      <p:sp>
        <p:nvSpPr>
          <p:cNvPr id="83" name="Google Shape;83;p17"/>
          <p:cNvSpPr txBox="1"/>
          <p:nvPr/>
        </p:nvSpPr>
        <p:spPr>
          <a:xfrm>
            <a:off x="362600" y="1410100"/>
            <a:ext cx="8435400" cy="33309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800"/>
              </a:spcBef>
              <a:spcAft>
                <a:spcPts val="0"/>
              </a:spcAft>
              <a:buNone/>
            </a:pPr>
            <a:r>
              <a:rPr b="1" lang="en-GB" sz="1700">
                <a:solidFill>
                  <a:schemeClr val="dk1"/>
                </a:solidFill>
              </a:rPr>
              <a:t>What the question is saying</a:t>
            </a:r>
            <a:endParaRPr b="1" sz="1700">
              <a:solidFill>
                <a:schemeClr val="dk1"/>
              </a:solidFill>
            </a:endParaRPr>
          </a:p>
          <a:p>
            <a:pPr indent="0" lvl="0" marL="0" rtl="0" algn="l">
              <a:lnSpc>
                <a:spcPct val="115000"/>
              </a:lnSpc>
              <a:spcBef>
                <a:spcPts val="1200"/>
              </a:spcBef>
              <a:spcAft>
                <a:spcPts val="0"/>
              </a:spcAft>
              <a:buNone/>
            </a:pPr>
            <a:r>
              <a:rPr lang="en-GB" sz="1100">
                <a:solidFill>
                  <a:schemeClr val="dk1"/>
                </a:solidFill>
              </a:rPr>
              <a:t>You have </a:t>
            </a:r>
            <a:r>
              <a:rPr b="1" lang="en-GB" sz="1100">
                <a:solidFill>
                  <a:schemeClr val="dk1"/>
                </a:solidFill>
              </a:rPr>
              <a:t>3 variables</a:t>
            </a:r>
            <a:r>
              <a:rPr lang="en-GB" sz="1100">
                <a:solidFill>
                  <a:schemeClr val="dk1"/>
                </a:solidFill>
              </a:rPr>
              <a:t>:</a:t>
            </a:r>
            <a:endParaRPr sz="1100">
              <a:solidFill>
                <a:schemeClr val="dk1"/>
              </a:solidFill>
            </a:endParaRPr>
          </a:p>
          <a:p>
            <a:pPr indent="-298450" lvl="0" marL="457200" rtl="0" algn="l">
              <a:lnSpc>
                <a:spcPct val="115000"/>
              </a:lnSpc>
              <a:spcBef>
                <a:spcPts val="1200"/>
              </a:spcBef>
              <a:spcAft>
                <a:spcPts val="0"/>
              </a:spcAft>
              <a:buClr>
                <a:schemeClr val="dk1"/>
              </a:buClr>
              <a:buSzPts val="1100"/>
              <a:buChar char="●"/>
            </a:pPr>
            <a:r>
              <a:rPr lang="en-GB" sz="1100">
                <a:solidFill>
                  <a:srgbClr val="188038"/>
                </a:solidFill>
                <a:latin typeface="Roboto Mono"/>
                <a:ea typeface="Roboto Mono"/>
                <a:cs typeface="Roboto Mono"/>
                <a:sym typeface="Roboto Mono"/>
              </a:rPr>
              <a:t>SystemArmed</a:t>
            </a:r>
            <a:r>
              <a:rPr lang="en-GB" sz="1100">
                <a:solidFill>
                  <a:schemeClr val="dk1"/>
                </a:solidFill>
              </a:rPr>
              <a:t> → is the alarm turned on?</a:t>
            </a:r>
            <a:endParaRPr sz="1100">
              <a:solidFill>
                <a:schemeClr val="dk1"/>
              </a:solidFill>
            </a:endParaRPr>
          </a:p>
          <a:p>
            <a:pPr indent="-298450" lvl="0" marL="457200" rtl="0" algn="l">
              <a:lnSpc>
                <a:spcPct val="115000"/>
              </a:lnSpc>
              <a:spcBef>
                <a:spcPts val="0"/>
              </a:spcBef>
              <a:spcAft>
                <a:spcPts val="0"/>
              </a:spcAft>
              <a:buClr>
                <a:schemeClr val="dk1"/>
              </a:buClr>
              <a:buSzPts val="1100"/>
              <a:buChar char="●"/>
            </a:pPr>
            <a:r>
              <a:rPr lang="en-GB" sz="1100">
                <a:solidFill>
                  <a:srgbClr val="188038"/>
                </a:solidFill>
                <a:latin typeface="Roboto Mono"/>
                <a:ea typeface="Roboto Mono"/>
                <a:cs typeface="Roboto Mono"/>
                <a:sym typeface="Roboto Mono"/>
              </a:rPr>
              <a:t>DoorSensorActive</a:t>
            </a:r>
            <a:r>
              <a:rPr lang="en-GB" sz="1100">
                <a:solidFill>
                  <a:schemeClr val="dk1"/>
                </a:solidFill>
              </a:rPr>
              <a:t> → is the door sensor triggered?</a:t>
            </a:r>
            <a:endParaRPr sz="1100">
              <a:solidFill>
                <a:schemeClr val="dk1"/>
              </a:solidFill>
            </a:endParaRPr>
          </a:p>
          <a:p>
            <a:pPr indent="-298450" lvl="0" marL="457200" rtl="0" algn="l">
              <a:lnSpc>
                <a:spcPct val="115000"/>
              </a:lnSpc>
              <a:spcBef>
                <a:spcPts val="0"/>
              </a:spcBef>
              <a:spcAft>
                <a:spcPts val="0"/>
              </a:spcAft>
              <a:buClr>
                <a:schemeClr val="dk1"/>
              </a:buClr>
              <a:buSzPts val="1100"/>
              <a:buChar char="●"/>
            </a:pPr>
            <a:r>
              <a:rPr lang="en-GB" sz="1100">
                <a:solidFill>
                  <a:srgbClr val="188038"/>
                </a:solidFill>
                <a:latin typeface="Roboto Mono"/>
                <a:ea typeface="Roboto Mono"/>
                <a:cs typeface="Roboto Mono"/>
                <a:sym typeface="Roboto Mono"/>
              </a:rPr>
              <a:t>WindowSensorActive</a:t>
            </a:r>
            <a:r>
              <a:rPr lang="en-GB" sz="1100">
                <a:solidFill>
                  <a:schemeClr val="dk1"/>
                </a:solidFill>
              </a:rPr>
              <a:t> → is the window sensor triggered?</a:t>
            </a:r>
            <a:endParaRPr sz="1100">
              <a:solidFill>
                <a:schemeClr val="dk1"/>
              </a:solidFill>
            </a:endParaRPr>
          </a:p>
          <a:p>
            <a:pPr indent="0" lvl="0" marL="0" rtl="0" algn="l">
              <a:lnSpc>
                <a:spcPct val="115000"/>
              </a:lnSpc>
              <a:spcBef>
                <a:spcPts val="1200"/>
              </a:spcBef>
              <a:spcAft>
                <a:spcPts val="0"/>
              </a:spcAft>
              <a:buNone/>
            </a:pPr>
            <a:r>
              <a:rPr lang="en-GB" sz="1100">
                <a:solidFill>
                  <a:schemeClr val="dk1"/>
                </a:solidFill>
              </a:rPr>
              <a:t>The alarm should sound </a:t>
            </a:r>
            <a:r>
              <a:rPr b="1" lang="en-GB" sz="1100">
                <a:solidFill>
                  <a:schemeClr val="dk1"/>
                </a:solidFill>
              </a:rPr>
              <a:t>ONLY IF</a:t>
            </a:r>
            <a:r>
              <a:rPr lang="en-GB" sz="1100">
                <a:solidFill>
                  <a:schemeClr val="dk1"/>
                </a:solidFill>
              </a:rPr>
              <a:t>:</a:t>
            </a:r>
            <a:endParaRPr sz="1100">
              <a:solidFill>
                <a:schemeClr val="dk1"/>
              </a:solidFill>
            </a:endParaRPr>
          </a:p>
          <a:p>
            <a:pPr indent="-298450" lvl="0" marL="457200" rtl="0" algn="l">
              <a:lnSpc>
                <a:spcPct val="115000"/>
              </a:lnSpc>
              <a:spcBef>
                <a:spcPts val="1200"/>
              </a:spcBef>
              <a:spcAft>
                <a:spcPts val="0"/>
              </a:spcAft>
              <a:buClr>
                <a:schemeClr val="dk1"/>
              </a:buClr>
              <a:buSzPts val="1100"/>
              <a:buAutoNum type="arabicPeriod"/>
            </a:pPr>
            <a:r>
              <a:rPr lang="en-GB" sz="1100">
                <a:solidFill>
                  <a:schemeClr val="dk1"/>
                </a:solidFill>
              </a:rPr>
              <a:t>The system is armed</a:t>
            </a:r>
            <a:br>
              <a:rPr lang="en-GB" sz="1100">
                <a:solidFill>
                  <a:schemeClr val="dk1"/>
                </a:solidFill>
              </a:rPr>
            </a:br>
            <a:r>
              <a:rPr lang="en-GB" sz="1100">
                <a:solidFill>
                  <a:schemeClr val="dk1"/>
                </a:solidFill>
              </a:rPr>
              <a:t> </a:t>
            </a:r>
            <a:r>
              <a:rPr lang="en-GB" sz="1100">
                <a:solidFill>
                  <a:srgbClr val="188038"/>
                </a:solidFill>
                <a:latin typeface="Roboto Mono"/>
                <a:ea typeface="Roboto Mono"/>
                <a:cs typeface="Roboto Mono"/>
                <a:sym typeface="Roboto Mono"/>
              </a:rPr>
              <a:t>SystemArmed == TRUE</a:t>
            </a:r>
            <a:endParaRPr sz="1100">
              <a:solidFill>
                <a:srgbClr val="188038"/>
              </a:solidFill>
              <a:latin typeface="Roboto Mono"/>
              <a:ea typeface="Roboto Mono"/>
              <a:cs typeface="Roboto Mono"/>
              <a:sym typeface="Roboto Mono"/>
            </a:endParaRPr>
          </a:p>
          <a:p>
            <a:pPr indent="0" lvl="0" marL="0" rtl="0" algn="l">
              <a:lnSpc>
                <a:spcPct val="115000"/>
              </a:lnSpc>
              <a:spcBef>
                <a:spcPts val="1200"/>
              </a:spcBef>
              <a:spcAft>
                <a:spcPts val="0"/>
              </a:spcAft>
              <a:buNone/>
            </a:pPr>
            <a:r>
              <a:rPr b="1" lang="en-GB" sz="1100">
                <a:solidFill>
                  <a:schemeClr val="dk1"/>
                </a:solidFill>
              </a:rPr>
              <a:t>AND</a:t>
            </a:r>
            <a:endParaRPr b="1" sz="1100">
              <a:solidFill>
                <a:schemeClr val="dk1"/>
              </a:solidFill>
            </a:endParaRPr>
          </a:p>
          <a:p>
            <a:pPr indent="-298450" lvl="0" marL="457200" rtl="0" algn="l">
              <a:lnSpc>
                <a:spcPct val="115000"/>
              </a:lnSpc>
              <a:spcBef>
                <a:spcPts val="1200"/>
              </a:spcBef>
              <a:spcAft>
                <a:spcPts val="0"/>
              </a:spcAft>
              <a:buClr>
                <a:schemeClr val="dk1"/>
              </a:buClr>
              <a:buSzPts val="1100"/>
              <a:buAutoNum type="arabicPeriod" startAt="2"/>
            </a:pPr>
            <a:r>
              <a:rPr lang="en-GB" sz="1100">
                <a:solidFill>
                  <a:schemeClr val="dk1"/>
                </a:solidFill>
              </a:rPr>
              <a:t>At least one sensor is active</a:t>
            </a:r>
            <a:br>
              <a:rPr lang="en-GB" sz="1100">
                <a:solidFill>
                  <a:schemeClr val="dk1"/>
                </a:solidFill>
              </a:rPr>
            </a:br>
            <a:r>
              <a:rPr lang="en-GB" sz="1100">
                <a:solidFill>
                  <a:schemeClr val="dk1"/>
                </a:solidFill>
              </a:rPr>
              <a:t> 👉 </a:t>
            </a:r>
            <a:r>
              <a:rPr lang="en-GB" sz="1100">
                <a:solidFill>
                  <a:srgbClr val="188038"/>
                </a:solidFill>
                <a:latin typeface="Roboto Mono"/>
                <a:ea typeface="Roboto Mono"/>
                <a:cs typeface="Roboto Mono"/>
                <a:sym typeface="Roboto Mono"/>
              </a:rPr>
              <a:t>DoorSensorActive == TRUE</a:t>
            </a:r>
            <a:r>
              <a:rPr lang="en-GB" sz="1100">
                <a:solidFill>
                  <a:schemeClr val="dk1"/>
                </a:solidFill>
              </a:rPr>
              <a:t> </a:t>
            </a:r>
            <a:r>
              <a:rPr b="1" lang="en-GB" sz="1100">
                <a:solidFill>
                  <a:schemeClr val="dk1"/>
                </a:solidFill>
              </a:rPr>
              <a:t>OR</a:t>
            </a:r>
            <a:r>
              <a:rPr lang="en-GB" sz="1100">
                <a:solidFill>
                  <a:schemeClr val="dk1"/>
                </a:solidFill>
              </a:rPr>
              <a:t> </a:t>
            </a:r>
            <a:r>
              <a:rPr lang="en-GB" sz="1100">
                <a:solidFill>
                  <a:srgbClr val="188038"/>
                </a:solidFill>
                <a:latin typeface="Roboto Mono"/>
                <a:ea typeface="Roboto Mono"/>
                <a:cs typeface="Roboto Mono"/>
                <a:sym typeface="Roboto Mono"/>
              </a:rPr>
              <a:t>WindowSensorActive == TRUE</a:t>
            </a:r>
            <a:endParaRPr/>
          </a:p>
        </p:txBody>
      </p:sp>
      <p:sp>
        <p:nvSpPr>
          <p:cNvPr id="84" name="Google Shape;84;p17"/>
          <p:cNvSpPr txBox="1"/>
          <p:nvPr/>
        </p:nvSpPr>
        <p:spPr>
          <a:xfrm>
            <a:off x="4739500" y="1485900"/>
            <a:ext cx="4404600" cy="2171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800"/>
              </a:spcBef>
              <a:spcAft>
                <a:spcPts val="0"/>
              </a:spcAft>
              <a:buNone/>
            </a:pPr>
            <a:r>
              <a:rPr b="1" lang="en-GB" sz="1700">
                <a:solidFill>
                  <a:schemeClr val="dk1"/>
                </a:solidFill>
              </a:rPr>
              <a:t>Step-by-step logic</a:t>
            </a:r>
            <a:endParaRPr b="1" sz="1700">
              <a:solidFill>
                <a:schemeClr val="dk1"/>
              </a:solidFill>
            </a:endParaRPr>
          </a:p>
          <a:p>
            <a:pPr indent="0" lvl="0" marL="0" rtl="0" algn="l">
              <a:lnSpc>
                <a:spcPct val="115000"/>
              </a:lnSpc>
              <a:spcBef>
                <a:spcPts val="1400"/>
              </a:spcBef>
              <a:spcAft>
                <a:spcPts val="0"/>
              </a:spcAft>
              <a:buNone/>
            </a:pPr>
            <a:r>
              <a:rPr b="1" lang="en-GB" sz="1300">
                <a:solidFill>
                  <a:schemeClr val="dk1"/>
                </a:solidFill>
              </a:rPr>
              <a:t>Step 1: Check if system is armed</a:t>
            </a:r>
            <a:endParaRPr b="1" sz="1300">
              <a:solidFill>
                <a:schemeClr val="dk1"/>
              </a:solidFill>
            </a:endParaRPr>
          </a:p>
          <a:p>
            <a:pPr indent="0" lvl="0" marL="0" rtl="0" algn="l">
              <a:lnSpc>
                <a:spcPct val="115000"/>
              </a:lnSpc>
              <a:spcBef>
                <a:spcPts val="1200"/>
              </a:spcBef>
              <a:spcAft>
                <a:spcPts val="0"/>
              </a:spcAft>
              <a:buNone/>
            </a:pPr>
            <a:r>
              <a:rPr lang="en-GB" sz="1100">
                <a:solidFill>
                  <a:schemeClr val="dk1"/>
                </a:solidFill>
              </a:rPr>
              <a:t>If it’s not armed → do nothing.</a:t>
            </a:r>
            <a:endParaRPr sz="1100">
              <a:solidFill>
                <a:schemeClr val="dk1"/>
              </a:solidFill>
            </a:endParaRPr>
          </a:p>
          <a:p>
            <a:pPr indent="0" lvl="0" marL="0" rtl="0" algn="l">
              <a:lnSpc>
                <a:spcPct val="115000"/>
              </a:lnSpc>
              <a:spcBef>
                <a:spcPts val="1400"/>
              </a:spcBef>
              <a:spcAft>
                <a:spcPts val="0"/>
              </a:spcAft>
              <a:buNone/>
            </a:pPr>
            <a:r>
              <a:rPr b="1" lang="en-GB" sz="1300">
                <a:solidFill>
                  <a:schemeClr val="dk1"/>
                </a:solidFill>
              </a:rPr>
              <a:t>Step 2: If armed, check sensors</a:t>
            </a:r>
            <a:endParaRPr b="1" sz="1300">
              <a:solidFill>
                <a:schemeClr val="dk1"/>
              </a:solidFill>
            </a:endParaRPr>
          </a:p>
          <a:p>
            <a:pPr indent="-298450" lvl="0" marL="457200" rtl="0" algn="l">
              <a:lnSpc>
                <a:spcPct val="115000"/>
              </a:lnSpc>
              <a:spcBef>
                <a:spcPts val="1200"/>
              </a:spcBef>
              <a:spcAft>
                <a:spcPts val="0"/>
              </a:spcAft>
              <a:buClr>
                <a:schemeClr val="dk1"/>
              </a:buClr>
              <a:buSzPts val="1100"/>
              <a:buChar char="●"/>
            </a:pPr>
            <a:r>
              <a:rPr lang="en-GB" sz="1100">
                <a:solidFill>
                  <a:schemeClr val="dk1"/>
                </a:solidFill>
              </a:rPr>
              <a:t>If </a:t>
            </a:r>
            <a:r>
              <a:rPr b="1" lang="en-GB" sz="1100">
                <a:solidFill>
                  <a:schemeClr val="dk1"/>
                </a:solidFill>
              </a:rPr>
              <a:t>door OR window</a:t>
            </a:r>
            <a:r>
              <a:rPr lang="en-GB" sz="1100">
                <a:solidFill>
                  <a:schemeClr val="dk1"/>
                </a:solidFill>
              </a:rPr>
              <a:t> is active → sound alarm</a:t>
            </a:r>
            <a:endParaRPr sz="1100">
              <a:solidFill>
                <a:schemeClr val="dk1"/>
              </a:solidFill>
            </a:endParaRPr>
          </a:p>
          <a:p>
            <a:pPr indent="-298450" lvl="0" marL="457200" rtl="0" algn="l">
              <a:lnSpc>
                <a:spcPct val="115000"/>
              </a:lnSpc>
              <a:spcBef>
                <a:spcPts val="0"/>
              </a:spcBef>
              <a:spcAft>
                <a:spcPts val="0"/>
              </a:spcAft>
              <a:buClr>
                <a:schemeClr val="dk1"/>
              </a:buClr>
              <a:buSzPts val="1100"/>
              <a:buChar char="●"/>
            </a:pPr>
            <a:r>
              <a:rPr lang="en-GB" sz="1100">
                <a:solidFill>
                  <a:schemeClr val="dk1"/>
                </a:solidFill>
              </a:rPr>
              <a:t>Otherwise → do nothing</a:t>
            </a:r>
            <a:endParaRPr sz="1100">
              <a:solidFill>
                <a:schemeClr val="dk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8" name="Shape 88"/>
        <p:cNvGrpSpPr/>
        <p:nvPr/>
      </p:nvGrpSpPr>
      <p:grpSpPr>
        <a:xfrm>
          <a:off x="0" y="0"/>
          <a:ext cx="0" cy="0"/>
          <a:chOff x="0" y="0"/>
          <a:chExt cx="0" cy="0"/>
        </a:xfrm>
      </p:grpSpPr>
      <p:sp>
        <p:nvSpPr>
          <p:cNvPr id="89" name="Google Shape;89;p18"/>
          <p:cNvSpPr txBox="1"/>
          <p:nvPr/>
        </p:nvSpPr>
        <p:spPr>
          <a:xfrm>
            <a:off x="362600" y="353850"/>
            <a:ext cx="7332600" cy="5907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GB" sz="4000">
                <a:solidFill>
                  <a:schemeClr val="dk1"/>
                </a:solidFill>
                <a:latin typeface="Titillium Web"/>
                <a:ea typeface="Titillium Web"/>
                <a:cs typeface="Titillium Web"/>
                <a:sym typeface="Titillium Web"/>
              </a:rPr>
              <a:t>The solution</a:t>
            </a:r>
            <a:endParaRPr b="1" sz="4000">
              <a:solidFill>
                <a:schemeClr val="dk1"/>
              </a:solidFill>
              <a:latin typeface="Titillium Web"/>
              <a:ea typeface="Titillium Web"/>
              <a:cs typeface="Titillium Web"/>
              <a:sym typeface="Titillium Web"/>
            </a:endParaRPr>
          </a:p>
        </p:txBody>
      </p:sp>
      <p:sp>
        <p:nvSpPr>
          <p:cNvPr id="90" name="Google Shape;90;p18"/>
          <p:cNvSpPr txBox="1"/>
          <p:nvPr/>
        </p:nvSpPr>
        <p:spPr>
          <a:xfrm>
            <a:off x="362600" y="1410100"/>
            <a:ext cx="8435400" cy="2375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800"/>
              </a:spcBef>
              <a:spcAft>
                <a:spcPts val="0"/>
              </a:spcAft>
              <a:buNone/>
            </a:pPr>
            <a:r>
              <a:rPr b="1" lang="en-GB" sz="1700">
                <a:solidFill>
                  <a:schemeClr val="dk1"/>
                </a:solidFill>
              </a:rPr>
              <a:t>What the question is saying</a:t>
            </a:r>
            <a:endParaRPr b="1" sz="1700">
              <a:solidFill>
                <a:schemeClr val="dk1"/>
              </a:solidFill>
            </a:endParaRPr>
          </a:p>
          <a:p>
            <a:pPr indent="0" lvl="0" marL="0" rtl="0" algn="l">
              <a:lnSpc>
                <a:spcPct val="115000"/>
              </a:lnSpc>
              <a:spcBef>
                <a:spcPts val="1200"/>
              </a:spcBef>
              <a:spcAft>
                <a:spcPts val="0"/>
              </a:spcAft>
              <a:buNone/>
            </a:pPr>
            <a:r>
              <a:rPr lang="en-GB" sz="1300">
                <a:solidFill>
                  <a:schemeClr val="dk1"/>
                </a:solidFill>
              </a:rPr>
              <a:t>IF SystemArmed = TRUE THEN</a:t>
            </a:r>
            <a:endParaRPr sz="1300">
              <a:solidFill>
                <a:schemeClr val="dk1"/>
              </a:solidFill>
            </a:endParaRPr>
          </a:p>
          <a:p>
            <a:pPr indent="0" lvl="0" marL="0" rtl="0" algn="l">
              <a:lnSpc>
                <a:spcPct val="115000"/>
              </a:lnSpc>
              <a:spcBef>
                <a:spcPts val="1200"/>
              </a:spcBef>
              <a:spcAft>
                <a:spcPts val="0"/>
              </a:spcAft>
              <a:buNone/>
            </a:pPr>
            <a:r>
              <a:rPr lang="en-GB" sz="1300">
                <a:solidFill>
                  <a:schemeClr val="dk1"/>
                </a:solidFill>
              </a:rPr>
              <a:t>    IF DoorSensorActive = </a:t>
            </a:r>
            <a:r>
              <a:rPr lang="en-GB" sz="1300">
                <a:solidFill>
                  <a:schemeClr val="dk1"/>
                </a:solidFill>
              </a:rPr>
              <a:t>TRUE </a:t>
            </a:r>
            <a:r>
              <a:rPr lang="en-GB" sz="1300">
                <a:solidFill>
                  <a:srgbClr val="FF0000"/>
                </a:solidFill>
              </a:rPr>
              <a:t>OR </a:t>
            </a:r>
            <a:r>
              <a:rPr lang="en-GB" sz="1300">
                <a:solidFill>
                  <a:schemeClr val="dk1"/>
                </a:solidFill>
              </a:rPr>
              <a:t>WindowSensorActive = TRUE THEN</a:t>
            </a:r>
            <a:endParaRPr sz="1300">
              <a:solidFill>
                <a:schemeClr val="dk1"/>
              </a:solidFill>
            </a:endParaRPr>
          </a:p>
          <a:p>
            <a:pPr indent="0" lvl="0" marL="0" rtl="0" algn="l">
              <a:lnSpc>
                <a:spcPct val="115000"/>
              </a:lnSpc>
              <a:spcBef>
                <a:spcPts val="1200"/>
              </a:spcBef>
              <a:spcAft>
                <a:spcPts val="0"/>
              </a:spcAft>
              <a:buNone/>
            </a:pPr>
            <a:r>
              <a:rPr lang="en-GB" sz="1300">
                <a:solidFill>
                  <a:schemeClr val="dk1"/>
                </a:solidFill>
              </a:rPr>
              <a:t>        </a:t>
            </a:r>
            <a:r>
              <a:rPr lang="en-GB" sz="1300">
                <a:solidFill>
                  <a:schemeClr val="dk1"/>
                </a:solidFill>
                <a:highlight>
                  <a:srgbClr val="FF0000"/>
                </a:highlight>
              </a:rPr>
              <a:t>CALL SoundAlarm()</a:t>
            </a:r>
            <a:endParaRPr sz="1300">
              <a:solidFill>
                <a:schemeClr val="dk1"/>
              </a:solidFill>
              <a:highlight>
                <a:srgbClr val="FF0000"/>
              </a:highlight>
            </a:endParaRPr>
          </a:p>
          <a:p>
            <a:pPr indent="0" lvl="0" marL="0" rtl="0" algn="l">
              <a:lnSpc>
                <a:spcPct val="115000"/>
              </a:lnSpc>
              <a:spcBef>
                <a:spcPts val="1200"/>
              </a:spcBef>
              <a:spcAft>
                <a:spcPts val="0"/>
              </a:spcAft>
              <a:buNone/>
            </a:pPr>
            <a:r>
              <a:rPr lang="en-GB" sz="1300">
                <a:solidFill>
                  <a:schemeClr val="dk1"/>
                </a:solidFill>
              </a:rPr>
              <a:t>    ENDIF</a:t>
            </a:r>
            <a:endParaRPr sz="1300">
              <a:solidFill>
                <a:schemeClr val="dk1"/>
              </a:solidFill>
            </a:endParaRPr>
          </a:p>
          <a:p>
            <a:pPr indent="0" lvl="0" marL="0" rtl="0" algn="l">
              <a:lnSpc>
                <a:spcPct val="115000"/>
              </a:lnSpc>
              <a:spcBef>
                <a:spcPts val="1200"/>
              </a:spcBef>
              <a:spcAft>
                <a:spcPts val="1200"/>
              </a:spcAft>
              <a:buNone/>
            </a:pPr>
            <a:r>
              <a:rPr lang="en-GB" sz="1300">
                <a:solidFill>
                  <a:schemeClr val="dk1"/>
                </a:solidFill>
              </a:rPr>
              <a:t>ENDIF</a:t>
            </a:r>
            <a:endParaRPr sz="1100">
              <a:solidFill>
                <a:schemeClr val="dk1"/>
              </a:solidFill>
            </a:endParaRPr>
          </a:p>
        </p:txBody>
      </p:sp>
      <p:sp>
        <p:nvSpPr>
          <p:cNvPr id="91" name="Google Shape;91;p18"/>
          <p:cNvSpPr txBox="1"/>
          <p:nvPr/>
        </p:nvSpPr>
        <p:spPr>
          <a:xfrm>
            <a:off x="1280950" y="1725400"/>
            <a:ext cx="591300" cy="446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800"/>
              </a:spcBef>
              <a:spcAft>
                <a:spcPts val="400"/>
              </a:spcAft>
              <a:buNone/>
            </a:pPr>
            <a:r>
              <a:rPr b="1" lang="en-GB" sz="1700">
                <a:solidFill>
                  <a:srgbClr val="00FF00"/>
                </a:solidFill>
              </a:rPr>
              <a:t>✔</a:t>
            </a:r>
            <a:endParaRPr>
              <a:solidFill>
                <a:srgbClr val="00FF00"/>
              </a:solidFill>
            </a:endParaRPr>
          </a:p>
        </p:txBody>
      </p:sp>
      <p:sp>
        <p:nvSpPr>
          <p:cNvPr id="92" name="Google Shape;92;p18"/>
          <p:cNvSpPr txBox="1"/>
          <p:nvPr/>
        </p:nvSpPr>
        <p:spPr>
          <a:xfrm>
            <a:off x="2783275" y="2429600"/>
            <a:ext cx="591300" cy="446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800"/>
              </a:spcBef>
              <a:spcAft>
                <a:spcPts val="400"/>
              </a:spcAft>
              <a:buNone/>
            </a:pPr>
            <a:r>
              <a:rPr b="1" lang="en-GB" sz="1700">
                <a:solidFill>
                  <a:srgbClr val="00FF00"/>
                </a:solidFill>
              </a:rPr>
              <a:t>✔</a:t>
            </a:r>
            <a:endParaRPr>
              <a:solidFill>
                <a:srgbClr val="00FF00"/>
              </a:solidFill>
            </a:endParaRPr>
          </a:p>
        </p:txBody>
      </p:sp>
      <p:sp>
        <p:nvSpPr>
          <p:cNvPr id="93" name="Google Shape;93;p18"/>
          <p:cNvSpPr txBox="1"/>
          <p:nvPr/>
        </p:nvSpPr>
        <p:spPr>
          <a:xfrm>
            <a:off x="2344475" y="2571750"/>
            <a:ext cx="591300" cy="446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800"/>
              </a:spcBef>
              <a:spcAft>
                <a:spcPts val="400"/>
              </a:spcAft>
              <a:buNone/>
            </a:pPr>
            <a:r>
              <a:rPr b="1" lang="en-GB" sz="1700">
                <a:solidFill>
                  <a:srgbClr val="00FF00"/>
                </a:solidFill>
              </a:rPr>
              <a:t>✔</a:t>
            </a:r>
            <a:endParaRPr>
              <a:solidFill>
                <a:srgbClr val="00FF00"/>
              </a:solidFill>
            </a:endParaRPr>
          </a:p>
        </p:txBody>
      </p:sp>
      <p:sp>
        <p:nvSpPr>
          <p:cNvPr id="94" name="Google Shape;94;p18"/>
          <p:cNvSpPr txBox="1"/>
          <p:nvPr/>
        </p:nvSpPr>
        <p:spPr>
          <a:xfrm>
            <a:off x="1369625" y="2374750"/>
            <a:ext cx="591300" cy="446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800"/>
              </a:spcBef>
              <a:spcAft>
                <a:spcPts val="400"/>
              </a:spcAft>
              <a:buNone/>
            </a:pPr>
            <a:r>
              <a:rPr b="1" lang="en-GB" sz="1700">
                <a:solidFill>
                  <a:srgbClr val="00FF00"/>
                </a:solidFill>
              </a:rPr>
              <a:t>✔</a:t>
            </a:r>
            <a:endParaRPr>
              <a:solidFill>
                <a:srgbClr val="00FF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8" name="Shape 98"/>
        <p:cNvGrpSpPr/>
        <p:nvPr/>
      </p:nvGrpSpPr>
      <p:grpSpPr>
        <a:xfrm>
          <a:off x="0" y="0"/>
          <a:ext cx="0" cy="0"/>
          <a:chOff x="0" y="0"/>
          <a:chExt cx="0" cy="0"/>
        </a:xfrm>
      </p:grpSpPr>
      <p:pic>
        <p:nvPicPr>
          <p:cNvPr id="99" name="Google Shape;99;p19"/>
          <p:cNvPicPr preferRelativeResize="0"/>
          <p:nvPr/>
        </p:nvPicPr>
        <p:blipFill rotWithShape="1">
          <a:blip r:embed="rId4">
            <a:alphaModFix/>
          </a:blip>
          <a:srcRect b="69224" l="0" r="0" t="0"/>
          <a:stretch/>
        </p:blipFill>
        <p:spPr>
          <a:xfrm>
            <a:off x="1036725" y="1438775"/>
            <a:ext cx="6048375" cy="2265951"/>
          </a:xfrm>
          <a:prstGeom prst="rect">
            <a:avLst/>
          </a:prstGeom>
          <a:noFill/>
          <a:ln cap="flat" cmpd="sng" w="25400">
            <a:solidFill>
              <a:srgbClr val="FF0000"/>
            </a:solidFill>
            <a:prstDash val="solid"/>
            <a:miter lim="8000"/>
            <a:headEnd len="sm" w="sm" type="none"/>
            <a:tailEnd len="sm" w="sm" type="none"/>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3" name="Shape 103"/>
        <p:cNvGrpSpPr/>
        <p:nvPr/>
      </p:nvGrpSpPr>
      <p:grpSpPr>
        <a:xfrm>
          <a:off x="0" y="0"/>
          <a:ext cx="0" cy="0"/>
          <a:chOff x="0" y="0"/>
          <a:chExt cx="0" cy="0"/>
        </a:xfrm>
      </p:grpSpPr>
      <p:sp>
        <p:nvSpPr>
          <p:cNvPr id="104" name="Google Shape;104;p20"/>
          <p:cNvSpPr txBox="1"/>
          <p:nvPr/>
        </p:nvSpPr>
        <p:spPr>
          <a:xfrm>
            <a:off x="353576" y="1003537"/>
            <a:ext cx="7332600" cy="5907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sz="4000">
                <a:solidFill>
                  <a:schemeClr val="dk1"/>
                </a:solidFill>
                <a:latin typeface="Titillium Web"/>
                <a:ea typeface="Titillium Web"/>
                <a:cs typeface="Titillium Web"/>
                <a:sym typeface="Titillium Web"/>
              </a:rPr>
              <a:t>Breaking it down…</a:t>
            </a:r>
            <a:endParaRPr b="1" sz="4000">
              <a:solidFill>
                <a:schemeClr val="dk1"/>
              </a:solidFill>
              <a:latin typeface="Titillium Web"/>
              <a:ea typeface="Titillium Web"/>
              <a:cs typeface="Titillium Web"/>
              <a:sym typeface="Titillium Web"/>
            </a:endParaRPr>
          </a:p>
          <a:p>
            <a:pPr indent="0" lvl="0" marL="0" rtl="0" algn="l">
              <a:spcBef>
                <a:spcPts val="0"/>
              </a:spcBef>
              <a:spcAft>
                <a:spcPts val="0"/>
              </a:spcAft>
              <a:buNone/>
            </a:pPr>
            <a:r>
              <a:t/>
            </a:r>
            <a:endParaRPr b="1" sz="4000">
              <a:solidFill>
                <a:schemeClr val="dk1"/>
              </a:solidFill>
              <a:latin typeface="Titillium Web"/>
              <a:ea typeface="Titillium Web"/>
              <a:cs typeface="Titillium Web"/>
              <a:sym typeface="Titillium Web"/>
            </a:endParaRPr>
          </a:p>
        </p:txBody>
      </p:sp>
      <p:sp>
        <p:nvSpPr>
          <p:cNvPr id="105" name="Google Shape;105;p20"/>
          <p:cNvSpPr txBox="1"/>
          <p:nvPr/>
        </p:nvSpPr>
        <p:spPr>
          <a:xfrm>
            <a:off x="354300" y="890425"/>
            <a:ext cx="8435400" cy="35415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0"/>
              </a:spcAft>
              <a:buClr>
                <a:schemeClr val="dk1"/>
              </a:buClr>
              <a:buSzPts val="1100"/>
              <a:buFont typeface="Arial"/>
              <a:buNone/>
            </a:pPr>
            <a:r>
              <a:rPr lang="en-GB" sz="1100">
                <a:solidFill>
                  <a:schemeClr val="dk1"/>
                </a:solidFill>
              </a:rPr>
              <a:t>When you need to save data f to a text file, you are essentially performing a "Write" operation.</a:t>
            </a:r>
            <a:endParaRPr sz="1100">
              <a:solidFill>
                <a:schemeClr val="dk1"/>
              </a:solidFill>
            </a:endParaRPr>
          </a:p>
          <a:p>
            <a:pPr indent="0" lvl="0" marL="0" rtl="0" algn="l">
              <a:lnSpc>
                <a:spcPct val="115000"/>
              </a:lnSpc>
              <a:spcBef>
                <a:spcPts val="1400"/>
              </a:spcBef>
              <a:spcAft>
                <a:spcPts val="0"/>
              </a:spcAft>
              <a:buClr>
                <a:schemeClr val="dk1"/>
              </a:buClr>
              <a:buSzPts val="1100"/>
              <a:buFont typeface="Arial"/>
              <a:buNone/>
            </a:pPr>
            <a:r>
              <a:rPr b="1" lang="en-GB" sz="1300">
                <a:solidFill>
                  <a:schemeClr val="dk1"/>
                </a:solidFill>
              </a:rPr>
              <a:t>1. Defining the Procedure</a:t>
            </a:r>
            <a:endParaRPr b="1" sz="13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GB" sz="1100">
                <a:solidFill>
                  <a:schemeClr val="dk1"/>
                </a:solidFill>
              </a:rPr>
              <a:t>A procedure is a sub-routine that performs a task but does not necessarily return a value.</a:t>
            </a:r>
            <a:endParaRPr sz="1100">
              <a:solidFill>
                <a:schemeClr val="dk1"/>
              </a:solidFill>
            </a:endParaRPr>
          </a:p>
          <a:p>
            <a:pPr indent="-298450" lvl="0" marL="457200" rtl="0" algn="l">
              <a:lnSpc>
                <a:spcPct val="115000"/>
              </a:lnSpc>
              <a:spcBef>
                <a:spcPts val="1200"/>
              </a:spcBef>
              <a:spcAft>
                <a:spcPts val="0"/>
              </a:spcAft>
              <a:buClr>
                <a:schemeClr val="dk1"/>
              </a:buClr>
              <a:buSzPts val="1100"/>
              <a:buChar char="●"/>
            </a:pPr>
            <a:r>
              <a:rPr b="1" lang="en-GB" sz="1100">
                <a:solidFill>
                  <a:schemeClr val="dk1"/>
                </a:solidFill>
              </a:rPr>
              <a:t>Parameters:</a:t>
            </a:r>
            <a:r>
              <a:rPr lang="en-GB" sz="1100">
                <a:solidFill>
                  <a:schemeClr val="dk1"/>
                </a:solidFill>
              </a:rPr>
              <a:t> These act as placeholders. By defining </a:t>
            </a:r>
            <a:r>
              <a:rPr lang="en-GB" sz="1100">
                <a:solidFill>
                  <a:srgbClr val="188038"/>
                </a:solidFill>
                <a:latin typeface="Roboto Mono"/>
                <a:ea typeface="Roboto Mono"/>
                <a:cs typeface="Roboto Mono"/>
                <a:sym typeface="Roboto Mono"/>
              </a:rPr>
              <a:t>(dataString, filename)</a:t>
            </a:r>
            <a:r>
              <a:rPr lang="en-GB" sz="1100">
                <a:solidFill>
                  <a:schemeClr val="dk1"/>
                </a:solidFill>
              </a:rPr>
              <a:t> in the procedure header, you make the code </a:t>
            </a:r>
            <a:r>
              <a:rPr b="1" lang="en-GB" sz="1100">
                <a:solidFill>
                  <a:schemeClr val="dk1"/>
                </a:solidFill>
              </a:rPr>
              <a:t>reusable</a:t>
            </a:r>
            <a:r>
              <a:rPr lang="en-GB" sz="1100">
                <a:solidFill>
                  <a:schemeClr val="dk1"/>
                </a:solidFill>
              </a:rPr>
              <a:t>. You can call </a:t>
            </a:r>
            <a:r>
              <a:rPr lang="en-GB" sz="1100">
                <a:solidFill>
                  <a:srgbClr val="188038"/>
                </a:solidFill>
                <a:latin typeface="Roboto Mono"/>
                <a:ea typeface="Roboto Mono"/>
                <a:cs typeface="Roboto Mono"/>
                <a:sym typeface="Roboto Mono"/>
              </a:rPr>
              <a:t>SaveLogs()</a:t>
            </a:r>
            <a:r>
              <a:rPr lang="en-GB" sz="1100">
                <a:solidFill>
                  <a:schemeClr val="dk1"/>
                </a:solidFill>
              </a:rPr>
              <a:t> at any point in your program for any data and any file without rewriting the logic.</a:t>
            </a:r>
            <a:endParaRPr sz="1100">
              <a:solidFill>
                <a:schemeClr val="dk1"/>
              </a:solidFill>
            </a:endParaRPr>
          </a:p>
          <a:p>
            <a:pPr indent="0" lvl="0" marL="0" rtl="0" algn="l">
              <a:lnSpc>
                <a:spcPct val="115000"/>
              </a:lnSpc>
              <a:spcBef>
                <a:spcPts val="1400"/>
              </a:spcBef>
              <a:spcAft>
                <a:spcPts val="0"/>
              </a:spcAft>
              <a:buClr>
                <a:schemeClr val="dk1"/>
              </a:buClr>
              <a:buSzPts val="1100"/>
              <a:buFont typeface="Arial"/>
              <a:buNone/>
            </a:pPr>
            <a:r>
              <a:rPr b="1" lang="en-GB" sz="1300">
                <a:solidFill>
                  <a:schemeClr val="dk1"/>
                </a:solidFill>
              </a:rPr>
              <a:t>2. The Three-Step File Operation</a:t>
            </a:r>
            <a:endParaRPr b="1" sz="13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GB" sz="1100">
                <a:solidFill>
                  <a:schemeClr val="dk1"/>
                </a:solidFill>
              </a:rPr>
              <a:t>Regardless of the language, file interaction almost always follows these three fundamental steps to ensure data integrity:</a:t>
            </a:r>
            <a:endParaRPr sz="1100">
              <a:solidFill>
                <a:schemeClr val="dk1"/>
              </a:solidFill>
            </a:endParaRPr>
          </a:p>
          <a:p>
            <a:pPr indent="-298450" lvl="0" marL="457200" rtl="0" algn="l">
              <a:lnSpc>
                <a:spcPct val="115000"/>
              </a:lnSpc>
              <a:spcBef>
                <a:spcPts val="1200"/>
              </a:spcBef>
              <a:spcAft>
                <a:spcPts val="0"/>
              </a:spcAft>
              <a:buClr>
                <a:schemeClr val="dk1"/>
              </a:buClr>
              <a:buSzPts val="1100"/>
              <a:buChar char="●"/>
            </a:pPr>
            <a:r>
              <a:rPr b="1" lang="en-GB" sz="1100">
                <a:solidFill>
                  <a:schemeClr val="dk1"/>
                </a:solidFill>
              </a:rPr>
              <a:t>Opening:</a:t>
            </a:r>
            <a:r>
              <a:rPr lang="en-GB" sz="1100">
                <a:solidFill>
                  <a:schemeClr val="dk1"/>
                </a:solidFill>
              </a:rPr>
              <a:t> You must open the file to create a "bridge" between your RAM and the hard drive.</a:t>
            </a:r>
            <a:endParaRPr sz="1100">
              <a:solidFill>
                <a:schemeClr val="dk1"/>
              </a:solidFill>
            </a:endParaRPr>
          </a:p>
          <a:p>
            <a:pPr indent="-298450" lvl="0" marL="457200" rtl="0" algn="l">
              <a:lnSpc>
                <a:spcPct val="115000"/>
              </a:lnSpc>
              <a:spcBef>
                <a:spcPts val="0"/>
              </a:spcBef>
              <a:spcAft>
                <a:spcPts val="0"/>
              </a:spcAft>
              <a:buClr>
                <a:schemeClr val="dk1"/>
              </a:buClr>
              <a:buSzPts val="1100"/>
              <a:buChar char="●"/>
            </a:pPr>
            <a:r>
              <a:rPr b="1" lang="en-GB" sz="1100">
                <a:solidFill>
                  <a:schemeClr val="dk1"/>
                </a:solidFill>
              </a:rPr>
              <a:t>Writing:</a:t>
            </a:r>
            <a:r>
              <a:rPr lang="en-GB" sz="1100">
                <a:solidFill>
                  <a:schemeClr val="dk1"/>
                </a:solidFill>
              </a:rPr>
              <a:t> This is the actual transfer of data from your program's variable to the external file storage.</a:t>
            </a:r>
            <a:endParaRPr sz="1100">
              <a:solidFill>
                <a:schemeClr val="dk1"/>
              </a:solidFill>
            </a:endParaRPr>
          </a:p>
          <a:p>
            <a:pPr indent="-298450" lvl="0" marL="457200" rtl="0" algn="l">
              <a:lnSpc>
                <a:spcPct val="115000"/>
              </a:lnSpc>
              <a:spcBef>
                <a:spcPts val="0"/>
              </a:spcBef>
              <a:spcAft>
                <a:spcPts val="0"/>
              </a:spcAft>
              <a:buClr>
                <a:schemeClr val="dk1"/>
              </a:buClr>
              <a:buSzPts val="1100"/>
              <a:buChar char="●"/>
            </a:pPr>
            <a:r>
              <a:rPr b="1" lang="en-GB" sz="1100">
                <a:solidFill>
                  <a:schemeClr val="dk1"/>
                </a:solidFill>
              </a:rPr>
              <a:t>Closing:</a:t>
            </a:r>
            <a:r>
              <a:rPr lang="en-GB" sz="1100">
                <a:solidFill>
                  <a:schemeClr val="dk1"/>
                </a:solidFill>
              </a:rPr>
              <a:t> This is  the most important step. When you "write" to a file, the data is often held in a temporary memory buffer. Calling the close command flushes that buffer to the disk and releases the file so that other programs (or other parts of your own program) can access it without causing corruption or "file locked" errors.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9" name="Shape 109"/>
        <p:cNvGrpSpPr/>
        <p:nvPr/>
      </p:nvGrpSpPr>
      <p:grpSpPr>
        <a:xfrm>
          <a:off x="0" y="0"/>
          <a:ext cx="0" cy="0"/>
          <a:chOff x="0" y="0"/>
          <a:chExt cx="0" cy="0"/>
        </a:xfrm>
      </p:grpSpPr>
      <p:sp>
        <p:nvSpPr>
          <p:cNvPr id="110" name="Google Shape;110;p21"/>
          <p:cNvSpPr txBox="1"/>
          <p:nvPr/>
        </p:nvSpPr>
        <p:spPr>
          <a:xfrm>
            <a:off x="353576" y="1003537"/>
            <a:ext cx="7332600" cy="5907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GB" sz="4000">
                <a:solidFill>
                  <a:schemeClr val="dk1"/>
                </a:solidFill>
                <a:latin typeface="Titillium Web"/>
                <a:ea typeface="Titillium Web"/>
                <a:cs typeface="Titillium Web"/>
                <a:sym typeface="Titillium Web"/>
              </a:rPr>
              <a:t>The solution</a:t>
            </a:r>
            <a:endParaRPr b="1" sz="4000">
              <a:solidFill>
                <a:schemeClr val="dk1"/>
              </a:solidFill>
              <a:latin typeface="Titillium Web"/>
              <a:ea typeface="Titillium Web"/>
              <a:cs typeface="Titillium Web"/>
              <a:sym typeface="Titillium Web"/>
            </a:endParaRPr>
          </a:p>
          <a:p>
            <a:pPr indent="0" lvl="0" marL="0" rtl="0" algn="l">
              <a:spcBef>
                <a:spcPts val="0"/>
              </a:spcBef>
              <a:spcAft>
                <a:spcPts val="0"/>
              </a:spcAft>
              <a:buNone/>
            </a:pPr>
            <a:r>
              <a:t/>
            </a:r>
            <a:endParaRPr b="1" sz="4000">
              <a:solidFill>
                <a:schemeClr val="dk1"/>
              </a:solidFill>
              <a:latin typeface="Titillium Web"/>
              <a:ea typeface="Titillium Web"/>
              <a:cs typeface="Titillium Web"/>
              <a:sym typeface="Titillium Web"/>
            </a:endParaRPr>
          </a:p>
        </p:txBody>
      </p:sp>
      <p:sp>
        <p:nvSpPr>
          <p:cNvPr id="111" name="Google Shape;111;p21"/>
          <p:cNvSpPr txBox="1"/>
          <p:nvPr/>
        </p:nvSpPr>
        <p:spPr>
          <a:xfrm>
            <a:off x="362600" y="1410100"/>
            <a:ext cx="8435400" cy="4063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solidFill>
                  <a:schemeClr val="dk1"/>
                </a:solidFill>
                <a:latin typeface="Titillium Web"/>
                <a:ea typeface="Titillium Web"/>
                <a:cs typeface="Titillium Web"/>
                <a:sym typeface="Titillium Web"/>
              </a:rPr>
              <a:t>PROCEDURE SaveLogs(dataString, filename)</a:t>
            </a:r>
            <a:endParaRPr>
              <a:solidFill>
                <a:schemeClr val="dk1"/>
              </a:solidFill>
              <a:latin typeface="Titillium Web"/>
              <a:ea typeface="Titillium Web"/>
              <a:cs typeface="Titillium Web"/>
              <a:sym typeface="Titillium Web"/>
            </a:endParaRPr>
          </a:p>
          <a:p>
            <a:pPr indent="0" lvl="0" marL="0" rtl="0" algn="l">
              <a:spcBef>
                <a:spcPts val="0"/>
              </a:spcBef>
              <a:spcAft>
                <a:spcPts val="0"/>
              </a:spcAft>
              <a:buNone/>
            </a:pPr>
            <a:r>
              <a:rPr lang="en-GB">
                <a:solidFill>
                  <a:schemeClr val="dk1"/>
                </a:solidFill>
                <a:latin typeface="Titillium Web"/>
                <a:ea typeface="Titillium Web"/>
                <a:cs typeface="Titillium Web"/>
                <a:sym typeface="Titillium Web"/>
              </a:rPr>
              <a:t>      	logFile = open(</a:t>
            </a:r>
            <a:r>
              <a:rPr b="1" lang="en-GB">
                <a:solidFill>
                  <a:schemeClr val="dk1"/>
                </a:solidFill>
                <a:latin typeface="Titillium Web"/>
                <a:ea typeface="Titillium Web"/>
                <a:cs typeface="Titillium Web"/>
                <a:sym typeface="Titillium Web"/>
              </a:rPr>
              <a:t>filename</a:t>
            </a:r>
            <a:r>
              <a:rPr lang="en-GB">
                <a:solidFill>
                  <a:schemeClr val="dk1"/>
                </a:solidFill>
                <a:latin typeface="Titillium Web"/>
                <a:ea typeface="Titillium Web"/>
                <a:cs typeface="Titillium Web"/>
                <a:sym typeface="Titillium Web"/>
              </a:rPr>
              <a:t>)    </a:t>
            </a:r>
            <a:endParaRPr>
              <a:solidFill>
                <a:schemeClr val="dk1"/>
              </a:solidFill>
              <a:latin typeface="Titillium Web"/>
              <a:ea typeface="Titillium Web"/>
              <a:cs typeface="Titillium Web"/>
              <a:sym typeface="Titillium Web"/>
            </a:endParaRPr>
          </a:p>
          <a:p>
            <a:pPr indent="457200" lvl="0" marL="0" rtl="0" algn="l">
              <a:spcBef>
                <a:spcPts val="0"/>
              </a:spcBef>
              <a:spcAft>
                <a:spcPts val="0"/>
              </a:spcAft>
              <a:buNone/>
            </a:pPr>
            <a:r>
              <a:rPr lang="en-GB">
                <a:solidFill>
                  <a:schemeClr val="dk1"/>
                </a:solidFill>
                <a:latin typeface="Titillium Web"/>
                <a:ea typeface="Titillium Web"/>
                <a:cs typeface="Titillium Web"/>
                <a:sym typeface="Titillium Web"/>
              </a:rPr>
              <a:t>logFile.writeLine(</a:t>
            </a:r>
            <a:r>
              <a:rPr b="1" lang="en-GB">
                <a:solidFill>
                  <a:schemeClr val="dk1"/>
                </a:solidFill>
                <a:latin typeface="Titillium Web"/>
                <a:ea typeface="Titillium Web"/>
                <a:cs typeface="Titillium Web"/>
                <a:sym typeface="Titillium Web"/>
              </a:rPr>
              <a:t>data</a:t>
            </a:r>
            <a:r>
              <a:rPr lang="en-GB">
                <a:solidFill>
                  <a:schemeClr val="dk1"/>
                </a:solidFill>
                <a:latin typeface="Titillium Web"/>
                <a:ea typeface="Titillium Web"/>
                <a:cs typeface="Titillium Web"/>
                <a:sym typeface="Titillium Web"/>
              </a:rPr>
              <a:t>)    </a:t>
            </a:r>
            <a:endParaRPr>
              <a:solidFill>
                <a:schemeClr val="dk1"/>
              </a:solidFill>
              <a:latin typeface="Titillium Web"/>
              <a:ea typeface="Titillium Web"/>
              <a:cs typeface="Titillium Web"/>
              <a:sym typeface="Titillium Web"/>
            </a:endParaRPr>
          </a:p>
          <a:p>
            <a:pPr indent="457200" lvl="0" marL="0" rtl="0" algn="l">
              <a:spcBef>
                <a:spcPts val="0"/>
              </a:spcBef>
              <a:spcAft>
                <a:spcPts val="0"/>
              </a:spcAft>
              <a:buNone/>
            </a:pPr>
            <a:r>
              <a:rPr lang="en-GB">
                <a:solidFill>
                  <a:schemeClr val="dk1"/>
                </a:solidFill>
                <a:latin typeface="Titillium Web"/>
                <a:ea typeface="Titillium Web"/>
                <a:cs typeface="Titillium Web"/>
                <a:sym typeface="Titillium Web"/>
              </a:rPr>
              <a:t>logFile.close() </a:t>
            </a:r>
            <a:endParaRPr>
              <a:solidFill>
                <a:schemeClr val="dk1"/>
              </a:solidFill>
              <a:latin typeface="Titillium Web"/>
              <a:ea typeface="Titillium Web"/>
              <a:cs typeface="Titillium Web"/>
              <a:sym typeface="Titillium Web"/>
            </a:endParaRPr>
          </a:p>
          <a:p>
            <a:pPr indent="0" lvl="0" marL="0" rtl="0" algn="l">
              <a:spcBef>
                <a:spcPts val="0"/>
              </a:spcBef>
              <a:spcAft>
                <a:spcPts val="0"/>
              </a:spcAft>
              <a:buClr>
                <a:schemeClr val="dk1"/>
              </a:buClr>
              <a:buSzPts val="1100"/>
              <a:buFont typeface="Arial"/>
              <a:buNone/>
            </a:pPr>
            <a:r>
              <a:rPr lang="en-GB">
                <a:solidFill>
                  <a:schemeClr val="dk1"/>
                </a:solidFill>
                <a:latin typeface="Titillium Web"/>
                <a:ea typeface="Titillium Web"/>
                <a:cs typeface="Titillium Web"/>
                <a:sym typeface="Titillium Web"/>
              </a:rPr>
              <a:t>endprocedure</a:t>
            </a:r>
            <a:endParaRPr>
              <a:solidFill>
                <a:schemeClr val="dk1"/>
              </a:solidFill>
              <a:latin typeface="Titillium Web"/>
              <a:ea typeface="Titillium Web"/>
              <a:cs typeface="Titillium Web"/>
              <a:sym typeface="Titillium Web"/>
            </a:endParaRPr>
          </a:p>
          <a:p>
            <a:pPr indent="0" lvl="0" marL="0" rtl="0" algn="l">
              <a:spcBef>
                <a:spcPts val="0"/>
              </a:spcBef>
              <a:spcAft>
                <a:spcPts val="0"/>
              </a:spcAft>
              <a:buClr>
                <a:schemeClr val="dk1"/>
              </a:buClr>
              <a:buSzPts val="1100"/>
              <a:buFont typeface="Arial"/>
              <a:buNone/>
            </a:pPr>
            <a:r>
              <a:t/>
            </a:r>
            <a:endParaRPr>
              <a:solidFill>
                <a:schemeClr val="dk1"/>
              </a:solidFill>
              <a:latin typeface="Titillium Web"/>
              <a:ea typeface="Titillium Web"/>
              <a:cs typeface="Titillium Web"/>
              <a:sym typeface="Titillium Web"/>
            </a:endParaRPr>
          </a:p>
          <a:p>
            <a:pPr indent="0" lvl="0" marL="0" rtl="0" algn="l">
              <a:spcBef>
                <a:spcPts val="0"/>
              </a:spcBef>
              <a:spcAft>
                <a:spcPts val="0"/>
              </a:spcAft>
              <a:buNone/>
            </a:pPr>
            <a:r>
              <a:t/>
            </a:r>
            <a:endParaRPr>
              <a:solidFill>
                <a:schemeClr val="dk1"/>
              </a:solidFill>
              <a:latin typeface="Titillium Web"/>
              <a:ea typeface="Titillium Web"/>
              <a:cs typeface="Titillium Web"/>
              <a:sym typeface="Titillium Web"/>
            </a:endParaRPr>
          </a:p>
          <a:p>
            <a:pPr indent="0" lvl="0" marL="0" rtl="0" algn="l">
              <a:spcBef>
                <a:spcPts val="0"/>
              </a:spcBef>
              <a:spcAft>
                <a:spcPts val="0"/>
              </a:spcAft>
              <a:buNone/>
            </a:pPr>
            <a:r>
              <a:t/>
            </a:r>
            <a:endParaRPr>
              <a:solidFill>
                <a:schemeClr val="lt1"/>
              </a:solidFill>
              <a:latin typeface="Titillium Web"/>
              <a:ea typeface="Titillium Web"/>
              <a:cs typeface="Titillium Web"/>
              <a:sym typeface="Titillium Web"/>
            </a:endParaRPr>
          </a:p>
          <a:p>
            <a:pPr indent="0" lvl="0" marL="0" rtl="0" algn="l">
              <a:spcBef>
                <a:spcPts val="0"/>
              </a:spcBef>
              <a:spcAft>
                <a:spcPts val="0"/>
              </a:spcAft>
              <a:buNone/>
            </a:pPr>
            <a:r>
              <a:t/>
            </a:r>
            <a:endParaRPr>
              <a:solidFill>
                <a:schemeClr val="lt1"/>
              </a:solidFill>
              <a:latin typeface="Titillium Web"/>
              <a:ea typeface="Titillium Web"/>
              <a:cs typeface="Titillium Web"/>
              <a:sym typeface="Titillium Web"/>
            </a:endParaRPr>
          </a:p>
          <a:p>
            <a:pPr indent="0" lvl="0" marL="0" rtl="0" algn="l">
              <a:spcBef>
                <a:spcPts val="0"/>
              </a:spcBef>
              <a:spcAft>
                <a:spcPts val="0"/>
              </a:spcAft>
              <a:buNone/>
            </a:pPr>
            <a:r>
              <a:t/>
            </a:r>
            <a:endParaRPr>
              <a:solidFill>
                <a:schemeClr val="lt1"/>
              </a:solidFill>
              <a:latin typeface="Titillium Web"/>
              <a:ea typeface="Titillium Web"/>
              <a:cs typeface="Titillium Web"/>
              <a:sym typeface="Titillium Web"/>
            </a:endParaRPr>
          </a:p>
          <a:p>
            <a:pPr indent="0" lvl="0" marL="0" rtl="0" algn="l">
              <a:spcBef>
                <a:spcPts val="0"/>
              </a:spcBef>
              <a:spcAft>
                <a:spcPts val="0"/>
              </a:spcAft>
              <a:buNone/>
            </a:pPr>
            <a:r>
              <a:t/>
            </a:r>
            <a:endParaRPr>
              <a:solidFill>
                <a:schemeClr val="lt1"/>
              </a:solidFill>
              <a:latin typeface="Titillium Web"/>
              <a:ea typeface="Titillium Web"/>
              <a:cs typeface="Titillium Web"/>
              <a:sym typeface="Titillium Web"/>
            </a:endParaRPr>
          </a:p>
          <a:p>
            <a:pPr indent="0" lvl="0" marL="0" rtl="0" algn="l">
              <a:spcBef>
                <a:spcPts val="0"/>
              </a:spcBef>
              <a:spcAft>
                <a:spcPts val="0"/>
              </a:spcAft>
              <a:buNone/>
            </a:pPr>
            <a:r>
              <a:t/>
            </a:r>
            <a:endParaRPr>
              <a:solidFill>
                <a:schemeClr val="lt1"/>
              </a:solidFill>
              <a:latin typeface="Titillium Web"/>
              <a:ea typeface="Titillium Web"/>
              <a:cs typeface="Titillium Web"/>
              <a:sym typeface="Titillium Web"/>
            </a:endParaRPr>
          </a:p>
          <a:p>
            <a:pPr indent="0" lvl="0" marL="0" rtl="0" algn="l">
              <a:spcBef>
                <a:spcPts val="0"/>
              </a:spcBef>
              <a:spcAft>
                <a:spcPts val="0"/>
              </a:spcAft>
              <a:buNone/>
            </a:pPr>
            <a:r>
              <a:t/>
            </a:r>
            <a:endParaRPr>
              <a:solidFill>
                <a:schemeClr val="lt1"/>
              </a:solidFill>
              <a:latin typeface="Titillium Web"/>
              <a:ea typeface="Titillium Web"/>
              <a:cs typeface="Titillium Web"/>
              <a:sym typeface="Titillium Web"/>
            </a:endParaRPr>
          </a:p>
          <a:p>
            <a:pPr indent="0" lvl="0" marL="0" rtl="0" algn="l">
              <a:spcBef>
                <a:spcPts val="0"/>
              </a:spcBef>
              <a:spcAft>
                <a:spcPts val="0"/>
              </a:spcAft>
              <a:buNone/>
            </a:pPr>
            <a:r>
              <a:t/>
            </a:r>
            <a:endParaRPr>
              <a:solidFill>
                <a:schemeClr val="lt1"/>
              </a:solidFill>
              <a:latin typeface="Titillium Web"/>
              <a:ea typeface="Titillium Web"/>
              <a:cs typeface="Titillium Web"/>
              <a:sym typeface="Titillium Web"/>
            </a:endParaRPr>
          </a:p>
          <a:p>
            <a:pPr indent="0" lvl="0" marL="0" rtl="0" algn="l">
              <a:spcBef>
                <a:spcPts val="0"/>
              </a:spcBef>
              <a:spcAft>
                <a:spcPts val="0"/>
              </a:spcAft>
              <a:buNone/>
            </a:pPr>
            <a:r>
              <a:t/>
            </a:r>
            <a:endParaRPr>
              <a:solidFill>
                <a:schemeClr val="lt1"/>
              </a:solidFill>
              <a:latin typeface="Titillium Web"/>
              <a:ea typeface="Titillium Web"/>
              <a:cs typeface="Titillium Web"/>
              <a:sym typeface="Titillium Web"/>
            </a:endParaRPr>
          </a:p>
          <a:p>
            <a:pPr indent="0" lvl="0" marL="0" rtl="0" algn="l">
              <a:spcBef>
                <a:spcPts val="0"/>
              </a:spcBef>
              <a:spcAft>
                <a:spcPts val="0"/>
              </a:spcAft>
              <a:buNone/>
            </a:pPr>
            <a:r>
              <a:t/>
            </a:r>
            <a:endParaRPr>
              <a:solidFill>
                <a:schemeClr val="lt1"/>
              </a:solidFill>
              <a:latin typeface="Titillium Web"/>
              <a:ea typeface="Titillium Web"/>
              <a:cs typeface="Titillium Web"/>
              <a:sym typeface="Titillium Web"/>
            </a:endParaRPr>
          </a:p>
          <a:p>
            <a:pPr indent="0" lvl="0" marL="0" rtl="0" algn="l">
              <a:spcBef>
                <a:spcPts val="0"/>
              </a:spcBef>
              <a:spcAft>
                <a:spcPts val="0"/>
              </a:spcAft>
              <a:buNone/>
            </a:pPr>
            <a:r>
              <a:t/>
            </a:r>
            <a:endParaRPr>
              <a:solidFill>
                <a:schemeClr val="lt1"/>
              </a:solidFill>
              <a:latin typeface="Titillium Web"/>
              <a:ea typeface="Titillium Web"/>
              <a:cs typeface="Titillium Web"/>
              <a:sym typeface="Titillium Web"/>
            </a:endParaRPr>
          </a:p>
          <a:p>
            <a:pPr indent="0" lvl="0" marL="0" rtl="0" algn="l">
              <a:spcBef>
                <a:spcPts val="0"/>
              </a:spcBef>
              <a:spcAft>
                <a:spcPts val="0"/>
              </a:spcAft>
              <a:buNone/>
            </a:pPr>
            <a:r>
              <a:t/>
            </a:r>
            <a:endParaRPr/>
          </a:p>
        </p:txBody>
      </p:sp>
      <p:sp>
        <p:nvSpPr>
          <p:cNvPr id="112" name="Google Shape;112;p21"/>
          <p:cNvSpPr txBox="1"/>
          <p:nvPr/>
        </p:nvSpPr>
        <p:spPr>
          <a:xfrm>
            <a:off x="1051675" y="1245792"/>
            <a:ext cx="19866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000">
                <a:solidFill>
                  <a:srgbClr val="FF0000"/>
                </a:solidFill>
              </a:rPr>
              <a:t>#Name of the procedure</a:t>
            </a:r>
            <a:endParaRPr sz="1000">
              <a:solidFill>
                <a:srgbClr val="FF0000"/>
              </a:solidFill>
            </a:endParaRPr>
          </a:p>
        </p:txBody>
      </p:sp>
      <p:sp>
        <p:nvSpPr>
          <p:cNvPr id="113" name="Google Shape;113;p21"/>
          <p:cNvSpPr txBox="1"/>
          <p:nvPr/>
        </p:nvSpPr>
        <p:spPr>
          <a:xfrm>
            <a:off x="3855975" y="1475900"/>
            <a:ext cx="27036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000">
                <a:solidFill>
                  <a:srgbClr val="FF0000"/>
                </a:solidFill>
              </a:rPr>
              <a:t>#takes the data as string with filename</a:t>
            </a:r>
            <a:endParaRPr sz="1000">
              <a:solidFill>
                <a:srgbClr val="FF0000"/>
              </a:solidFill>
            </a:endParaRPr>
          </a:p>
        </p:txBody>
      </p:sp>
      <p:sp>
        <p:nvSpPr>
          <p:cNvPr id="114" name="Google Shape;114;p21"/>
          <p:cNvSpPr txBox="1"/>
          <p:nvPr/>
        </p:nvSpPr>
        <p:spPr>
          <a:xfrm>
            <a:off x="2697000" y="1706000"/>
            <a:ext cx="27036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000">
                <a:solidFill>
                  <a:srgbClr val="FF0000"/>
                </a:solidFill>
              </a:rPr>
              <a:t>#opening the named file</a:t>
            </a:r>
            <a:endParaRPr sz="1000">
              <a:solidFill>
                <a:srgbClr val="FF0000"/>
              </a:solidFill>
            </a:endParaRPr>
          </a:p>
        </p:txBody>
      </p:sp>
      <p:sp>
        <p:nvSpPr>
          <p:cNvPr id="115" name="Google Shape;115;p21"/>
          <p:cNvSpPr txBox="1"/>
          <p:nvPr/>
        </p:nvSpPr>
        <p:spPr>
          <a:xfrm>
            <a:off x="2668075" y="1892400"/>
            <a:ext cx="36534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000">
                <a:solidFill>
                  <a:srgbClr val="FF0000"/>
                </a:solidFill>
              </a:rPr>
              <a:t>#transferring data values from the variable to the text file</a:t>
            </a:r>
            <a:endParaRPr sz="1000">
              <a:solidFill>
                <a:srgbClr val="FF0000"/>
              </a:solidFill>
            </a:endParaRPr>
          </a:p>
        </p:txBody>
      </p:sp>
      <p:sp>
        <p:nvSpPr>
          <p:cNvPr id="116" name="Google Shape;116;p21"/>
          <p:cNvSpPr txBox="1"/>
          <p:nvPr/>
        </p:nvSpPr>
        <p:spPr>
          <a:xfrm>
            <a:off x="1873375" y="2103050"/>
            <a:ext cx="30753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000">
                <a:solidFill>
                  <a:srgbClr val="FF0000"/>
                </a:solidFill>
              </a:rPr>
              <a:t>#Closing the file and removing from temp storage</a:t>
            </a:r>
            <a:endParaRPr sz="1000">
              <a:solidFill>
                <a:srgbClr val="FF0000"/>
              </a:solidFill>
            </a:endParaRPr>
          </a:p>
        </p:txBody>
      </p:sp>
      <p:sp>
        <p:nvSpPr>
          <p:cNvPr id="117" name="Google Shape;117;p21"/>
          <p:cNvSpPr txBox="1"/>
          <p:nvPr/>
        </p:nvSpPr>
        <p:spPr>
          <a:xfrm>
            <a:off x="1256675" y="1422050"/>
            <a:ext cx="591300" cy="446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800"/>
              </a:spcBef>
              <a:spcAft>
                <a:spcPts val="400"/>
              </a:spcAft>
              <a:buNone/>
            </a:pPr>
            <a:r>
              <a:rPr b="1" lang="en-GB" sz="1700">
                <a:solidFill>
                  <a:srgbClr val="00FF00"/>
                </a:solidFill>
              </a:rPr>
              <a:t>✔</a:t>
            </a:r>
            <a:endParaRPr>
              <a:solidFill>
                <a:srgbClr val="00FF00"/>
              </a:solidFill>
            </a:endParaRPr>
          </a:p>
        </p:txBody>
      </p:sp>
      <p:sp>
        <p:nvSpPr>
          <p:cNvPr id="118" name="Google Shape;118;p21"/>
          <p:cNvSpPr txBox="1"/>
          <p:nvPr/>
        </p:nvSpPr>
        <p:spPr>
          <a:xfrm>
            <a:off x="2446975" y="1245800"/>
            <a:ext cx="591300" cy="446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800"/>
              </a:spcBef>
              <a:spcAft>
                <a:spcPts val="400"/>
              </a:spcAft>
              <a:buNone/>
            </a:pPr>
            <a:r>
              <a:rPr b="1" lang="en-GB" sz="1700">
                <a:solidFill>
                  <a:srgbClr val="00FF00"/>
                </a:solidFill>
              </a:rPr>
              <a:t>✔</a:t>
            </a:r>
            <a:endParaRPr>
              <a:solidFill>
                <a:srgbClr val="00FF00"/>
              </a:solidFill>
            </a:endParaRPr>
          </a:p>
        </p:txBody>
      </p:sp>
      <p:sp>
        <p:nvSpPr>
          <p:cNvPr id="119" name="Google Shape;119;p21"/>
          <p:cNvSpPr txBox="1"/>
          <p:nvPr/>
        </p:nvSpPr>
        <p:spPr>
          <a:xfrm>
            <a:off x="2983050" y="1259600"/>
            <a:ext cx="591300" cy="446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800"/>
              </a:spcBef>
              <a:spcAft>
                <a:spcPts val="400"/>
              </a:spcAft>
              <a:buNone/>
            </a:pPr>
            <a:r>
              <a:rPr b="1" lang="en-GB" sz="1700">
                <a:solidFill>
                  <a:srgbClr val="00FF00"/>
                </a:solidFill>
              </a:rPr>
              <a:t>✔</a:t>
            </a:r>
            <a:endParaRPr>
              <a:solidFill>
                <a:srgbClr val="00FF00"/>
              </a:solidFill>
            </a:endParaRPr>
          </a:p>
        </p:txBody>
      </p:sp>
      <p:sp>
        <p:nvSpPr>
          <p:cNvPr id="120" name="Google Shape;120;p21"/>
          <p:cNvSpPr txBox="1"/>
          <p:nvPr/>
        </p:nvSpPr>
        <p:spPr>
          <a:xfrm>
            <a:off x="665375" y="1594225"/>
            <a:ext cx="591300" cy="446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800"/>
              </a:spcBef>
              <a:spcAft>
                <a:spcPts val="400"/>
              </a:spcAft>
              <a:buNone/>
            </a:pPr>
            <a:r>
              <a:rPr b="1" lang="en-GB" sz="1700">
                <a:solidFill>
                  <a:srgbClr val="00FF00"/>
                </a:solidFill>
              </a:rPr>
              <a:t>✔</a:t>
            </a:r>
            <a:endParaRPr>
              <a:solidFill>
                <a:srgbClr val="00FF00"/>
              </a:solidFill>
            </a:endParaRPr>
          </a:p>
        </p:txBody>
      </p:sp>
      <p:sp>
        <p:nvSpPr>
          <p:cNvPr id="121" name="Google Shape;121;p21"/>
          <p:cNvSpPr txBox="1"/>
          <p:nvPr/>
        </p:nvSpPr>
        <p:spPr>
          <a:xfrm>
            <a:off x="657506" y="1818699"/>
            <a:ext cx="591300" cy="446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800"/>
              </a:spcBef>
              <a:spcAft>
                <a:spcPts val="400"/>
              </a:spcAft>
              <a:buNone/>
            </a:pPr>
            <a:r>
              <a:rPr b="1" lang="en-GB" sz="1700">
                <a:solidFill>
                  <a:srgbClr val="00FF00"/>
                </a:solidFill>
              </a:rPr>
              <a:t>✔</a:t>
            </a:r>
            <a:endParaRPr>
              <a:solidFill>
                <a:srgbClr val="00FF00"/>
              </a:solidFill>
            </a:endParaRPr>
          </a:p>
        </p:txBody>
      </p:sp>
      <p:sp>
        <p:nvSpPr>
          <p:cNvPr id="122" name="Google Shape;122;p21"/>
          <p:cNvSpPr txBox="1"/>
          <p:nvPr/>
        </p:nvSpPr>
        <p:spPr>
          <a:xfrm>
            <a:off x="154206" y="2204249"/>
            <a:ext cx="591300" cy="446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800"/>
              </a:spcBef>
              <a:spcAft>
                <a:spcPts val="400"/>
              </a:spcAft>
              <a:buNone/>
            </a:pPr>
            <a:r>
              <a:rPr b="1" lang="en-GB" sz="1700">
                <a:solidFill>
                  <a:srgbClr val="00FF00"/>
                </a:solidFill>
              </a:rPr>
              <a:t>✔</a:t>
            </a:r>
            <a:endParaRPr>
              <a:solidFill>
                <a:srgbClr val="00FF00"/>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